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28"/>
  </p:notesMasterIdLst>
  <p:handoutMasterIdLst>
    <p:handoutMasterId r:id="rId29"/>
  </p:handoutMasterIdLst>
  <p:sldIdLst>
    <p:sldId id="256" r:id="rId2"/>
    <p:sldId id="269" r:id="rId3"/>
    <p:sldId id="288" r:id="rId4"/>
    <p:sldId id="262" r:id="rId5"/>
    <p:sldId id="259" r:id="rId6"/>
    <p:sldId id="286" r:id="rId7"/>
    <p:sldId id="280" r:id="rId8"/>
    <p:sldId id="281" r:id="rId9"/>
    <p:sldId id="283" r:id="rId10"/>
    <p:sldId id="287" r:id="rId11"/>
    <p:sldId id="289" r:id="rId12"/>
    <p:sldId id="290" r:id="rId13"/>
    <p:sldId id="291" r:id="rId14"/>
    <p:sldId id="282" r:id="rId15"/>
    <p:sldId id="296" r:id="rId16"/>
    <p:sldId id="297" r:id="rId17"/>
    <p:sldId id="298" r:id="rId18"/>
    <p:sldId id="299" r:id="rId19"/>
    <p:sldId id="295" r:id="rId20"/>
    <p:sldId id="300" r:id="rId21"/>
    <p:sldId id="301" r:id="rId22"/>
    <p:sldId id="302" r:id="rId23"/>
    <p:sldId id="303" r:id="rId24"/>
    <p:sldId id="304" r:id="rId25"/>
    <p:sldId id="263" r:id="rId26"/>
    <p:sldId id="284" r:id="rId27"/>
  </p:sldIdLst>
  <p:sldSz cx="9144000" cy="6858000" type="screen4x3"/>
  <p:notesSz cx="7188200" cy="9448800"/>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61" autoAdjust="0"/>
    <p:restoredTop sz="94695" autoAdjust="0"/>
  </p:normalViewPr>
  <p:slideViewPr>
    <p:cSldViewPr>
      <p:cViewPr varScale="1">
        <p:scale>
          <a:sx n="78" d="100"/>
          <a:sy n="78" d="100"/>
        </p:scale>
        <p:origin x="-808" y="-120"/>
      </p:cViewPr>
      <p:guideLst>
        <p:guide orient="horz" pos="2160"/>
        <p:guide pos="2880"/>
      </p:guideLst>
    </p:cSldViewPr>
  </p:slideViewPr>
  <p:outlineViewPr>
    <p:cViewPr>
      <p:scale>
        <a:sx n="33" d="100"/>
        <a:sy n="33" d="100"/>
      </p:scale>
      <p:origin x="0" y="2456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4879FE-38F4-934A-A187-A35A0C9FA692}" type="doc">
      <dgm:prSet loTypeId="urn:microsoft.com/office/officeart/2005/8/layout/cycle4#1" loCatId="" qsTypeId="urn:microsoft.com/office/officeart/2005/8/quickstyle/simple4" qsCatId="simple" csTypeId="urn:microsoft.com/office/officeart/2005/8/colors/accent1_2" csCatId="accent1" phldr="1"/>
      <dgm:spPr/>
      <dgm:t>
        <a:bodyPr/>
        <a:lstStyle/>
        <a:p>
          <a:endParaRPr lang="en-US"/>
        </a:p>
      </dgm:t>
    </dgm:pt>
    <dgm:pt modelId="{85A1545A-7237-0F44-9372-062160CAE2DA}">
      <dgm:prSet phldrT="[Text]"/>
      <dgm:spPr/>
      <dgm:t>
        <a:bodyPr/>
        <a:lstStyle/>
        <a:p>
          <a:r>
            <a:rPr lang="en-US" smtClean="0"/>
            <a:t>Compromiso</a:t>
          </a:r>
          <a:endParaRPr lang="en-US" dirty="0"/>
        </a:p>
      </dgm:t>
    </dgm:pt>
    <dgm:pt modelId="{74581BA0-F210-8844-84FC-F4C9566EB36E}" type="parTrans" cxnId="{F5680AB7-80BF-3C44-B873-B3F1AE6CAEB1}">
      <dgm:prSet/>
      <dgm:spPr/>
      <dgm:t>
        <a:bodyPr/>
        <a:lstStyle/>
        <a:p>
          <a:endParaRPr lang="en-US"/>
        </a:p>
      </dgm:t>
    </dgm:pt>
    <dgm:pt modelId="{3ABB3FBF-AE36-B946-8F7C-A110B2B30580}" type="sibTrans" cxnId="{F5680AB7-80BF-3C44-B873-B3F1AE6CAEB1}">
      <dgm:prSet/>
      <dgm:spPr/>
      <dgm:t>
        <a:bodyPr/>
        <a:lstStyle/>
        <a:p>
          <a:endParaRPr lang="en-US"/>
        </a:p>
      </dgm:t>
    </dgm:pt>
    <dgm:pt modelId="{3853853C-9E12-D440-A64F-9A6AB1A92B8D}">
      <dgm:prSet phldrT="[Text]" custT="1"/>
      <dgm:spPr/>
      <dgm:t>
        <a:bodyPr/>
        <a:lstStyle/>
        <a:p>
          <a:r>
            <a:rPr lang="en-US" sz="1200" smtClean="0"/>
            <a:t>Precontemplación</a:t>
          </a:r>
          <a:endParaRPr lang="en-US" sz="1200" dirty="0"/>
        </a:p>
      </dgm:t>
    </dgm:pt>
    <dgm:pt modelId="{BC6A2EFB-95CC-5D4A-ADAE-01A1C79D65CC}" type="parTrans" cxnId="{238BC5FB-A292-6C4B-ADFF-88662FE071B3}">
      <dgm:prSet/>
      <dgm:spPr/>
      <dgm:t>
        <a:bodyPr/>
        <a:lstStyle/>
        <a:p>
          <a:endParaRPr lang="en-US"/>
        </a:p>
      </dgm:t>
    </dgm:pt>
    <dgm:pt modelId="{F9D8CD39-EC0C-524E-840C-FF392575CE8F}" type="sibTrans" cxnId="{238BC5FB-A292-6C4B-ADFF-88662FE071B3}">
      <dgm:prSet/>
      <dgm:spPr/>
      <dgm:t>
        <a:bodyPr/>
        <a:lstStyle/>
        <a:p>
          <a:endParaRPr lang="en-US"/>
        </a:p>
      </dgm:t>
    </dgm:pt>
    <dgm:pt modelId="{C866242B-B076-3A44-8559-C19349610256}">
      <dgm:prSet phldrT="[Text]"/>
      <dgm:spPr/>
      <dgm:t>
        <a:bodyPr/>
        <a:lstStyle/>
        <a:p>
          <a:r>
            <a:rPr lang="en-US" smtClean="0"/>
            <a:t>Persuasión</a:t>
          </a:r>
          <a:endParaRPr lang="en-US" dirty="0"/>
        </a:p>
      </dgm:t>
    </dgm:pt>
    <dgm:pt modelId="{5F050FCC-255E-C54D-87B1-86CEC6305B5E}" type="parTrans" cxnId="{C7576C55-3CD1-ED4B-8E3E-FC8D8DECAB1C}">
      <dgm:prSet/>
      <dgm:spPr/>
      <dgm:t>
        <a:bodyPr/>
        <a:lstStyle/>
        <a:p>
          <a:endParaRPr lang="en-US"/>
        </a:p>
      </dgm:t>
    </dgm:pt>
    <dgm:pt modelId="{1F772BC5-B684-DC48-ACB3-381859253861}" type="sibTrans" cxnId="{C7576C55-3CD1-ED4B-8E3E-FC8D8DECAB1C}">
      <dgm:prSet/>
      <dgm:spPr/>
      <dgm:t>
        <a:bodyPr/>
        <a:lstStyle/>
        <a:p>
          <a:endParaRPr lang="en-US"/>
        </a:p>
      </dgm:t>
    </dgm:pt>
    <dgm:pt modelId="{60A0DBA0-0DC0-0440-A152-5E62B868F450}">
      <dgm:prSet phldrT="[Text]" custT="1"/>
      <dgm:spPr/>
      <dgm:t>
        <a:bodyPr/>
        <a:lstStyle/>
        <a:p>
          <a:r>
            <a:rPr lang="en-US" sz="1200" smtClean="0"/>
            <a:t>Contemplación</a:t>
          </a:r>
          <a:endParaRPr lang="en-US" sz="1200" dirty="0"/>
        </a:p>
      </dgm:t>
    </dgm:pt>
    <dgm:pt modelId="{8DF3609B-CAE1-2E40-A52C-8A526F341105}" type="parTrans" cxnId="{CD4EACC4-3070-9047-982C-72AEB4C0A687}">
      <dgm:prSet/>
      <dgm:spPr/>
      <dgm:t>
        <a:bodyPr/>
        <a:lstStyle/>
        <a:p>
          <a:endParaRPr lang="en-US"/>
        </a:p>
      </dgm:t>
    </dgm:pt>
    <dgm:pt modelId="{CBD8CA8A-0C4B-8641-9121-7BB3EA749A1F}" type="sibTrans" cxnId="{CD4EACC4-3070-9047-982C-72AEB4C0A687}">
      <dgm:prSet/>
      <dgm:spPr/>
      <dgm:t>
        <a:bodyPr/>
        <a:lstStyle/>
        <a:p>
          <a:endParaRPr lang="en-US"/>
        </a:p>
      </dgm:t>
    </dgm:pt>
    <dgm:pt modelId="{E7F93F3B-143E-F348-B759-A48A2F7534B6}">
      <dgm:prSet phldrT="[Text]"/>
      <dgm:spPr/>
      <dgm:t>
        <a:bodyPr/>
        <a:lstStyle/>
        <a:p>
          <a:endParaRPr lang="en-US" smtClean="0"/>
        </a:p>
        <a:p>
          <a:r>
            <a:rPr lang="en-US" smtClean="0"/>
            <a:t>Prevención de recaídas</a:t>
          </a:r>
        </a:p>
        <a:p>
          <a:endParaRPr lang="en-US" dirty="0"/>
        </a:p>
      </dgm:t>
    </dgm:pt>
    <dgm:pt modelId="{1F59A755-6295-FB45-9376-8507AE8DCAD9}" type="parTrans" cxnId="{B2278081-23B9-D949-8A91-A1D1C606FC53}">
      <dgm:prSet/>
      <dgm:spPr/>
      <dgm:t>
        <a:bodyPr/>
        <a:lstStyle/>
        <a:p>
          <a:endParaRPr lang="en-US"/>
        </a:p>
      </dgm:t>
    </dgm:pt>
    <dgm:pt modelId="{17C56955-B3EF-874F-81D9-1EE6ABB97C99}" type="sibTrans" cxnId="{B2278081-23B9-D949-8A91-A1D1C606FC53}">
      <dgm:prSet/>
      <dgm:spPr/>
      <dgm:t>
        <a:bodyPr/>
        <a:lstStyle/>
        <a:p>
          <a:endParaRPr lang="en-US"/>
        </a:p>
      </dgm:t>
    </dgm:pt>
    <dgm:pt modelId="{21BFBEE2-EB75-354F-B507-6A8094FC0FD5}">
      <dgm:prSet phldrT="[Text]" custT="1"/>
      <dgm:spPr/>
      <dgm:t>
        <a:bodyPr/>
        <a:lstStyle/>
        <a:p>
          <a:r>
            <a:rPr lang="en-US" sz="1200" smtClean="0"/>
            <a:t>       Mantenimiento  </a:t>
          </a:r>
          <a:endParaRPr lang="en-US" sz="1200" dirty="0"/>
        </a:p>
      </dgm:t>
    </dgm:pt>
    <dgm:pt modelId="{F45C3627-329E-B347-B8B6-73A391B5D967}" type="parTrans" cxnId="{C21A436B-9D79-2F4E-9198-BF5FD612DD5F}">
      <dgm:prSet/>
      <dgm:spPr/>
      <dgm:t>
        <a:bodyPr/>
        <a:lstStyle/>
        <a:p>
          <a:endParaRPr lang="en-US"/>
        </a:p>
      </dgm:t>
    </dgm:pt>
    <dgm:pt modelId="{0493FB70-326A-4141-B31F-C4B6C68C76FC}" type="sibTrans" cxnId="{C21A436B-9D79-2F4E-9198-BF5FD612DD5F}">
      <dgm:prSet/>
      <dgm:spPr/>
      <dgm:t>
        <a:bodyPr/>
        <a:lstStyle/>
        <a:p>
          <a:endParaRPr lang="en-US"/>
        </a:p>
      </dgm:t>
    </dgm:pt>
    <dgm:pt modelId="{FC6575DE-8763-B34F-9D51-27272057AEB7}">
      <dgm:prSet phldrT="[Text]"/>
      <dgm:spPr/>
      <dgm:t>
        <a:bodyPr/>
        <a:lstStyle/>
        <a:p>
          <a:r>
            <a:rPr lang="en-US" smtClean="0"/>
            <a:t>Tratamiento activo</a:t>
          </a:r>
          <a:endParaRPr lang="en-US" dirty="0"/>
        </a:p>
      </dgm:t>
    </dgm:pt>
    <dgm:pt modelId="{C429E382-65FF-D844-8CF8-66E728997EC5}" type="parTrans" cxnId="{370E6D33-CB5F-7041-90FC-6A02014B73E9}">
      <dgm:prSet/>
      <dgm:spPr/>
      <dgm:t>
        <a:bodyPr/>
        <a:lstStyle/>
        <a:p>
          <a:endParaRPr lang="en-US"/>
        </a:p>
      </dgm:t>
    </dgm:pt>
    <dgm:pt modelId="{9C5A03D3-25E6-CF41-80FD-93FA964FACE3}" type="sibTrans" cxnId="{370E6D33-CB5F-7041-90FC-6A02014B73E9}">
      <dgm:prSet/>
      <dgm:spPr/>
      <dgm:t>
        <a:bodyPr/>
        <a:lstStyle/>
        <a:p>
          <a:endParaRPr lang="en-US"/>
        </a:p>
      </dgm:t>
    </dgm:pt>
    <dgm:pt modelId="{A016A722-112E-BF49-B079-71E291C6A9DB}">
      <dgm:prSet phldrT="[Text]" custT="1"/>
      <dgm:spPr/>
      <dgm:t>
        <a:bodyPr/>
        <a:lstStyle/>
        <a:p>
          <a:r>
            <a:rPr lang="en-US" sz="1200" smtClean="0"/>
            <a:t>Acción</a:t>
          </a:r>
          <a:endParaRPr lang="en-US" sz="1200" dirty="0"/>
        </a:p>
      </dgm:t>
    </dgm:pt>
    <dgm:pt modelId="{47CD1F2D-9C78-EE4C-BB36-663AB15272F5}" type="parTrans" cxnId="{FCE23A92-8A6E-D646-A640-4FB9359F5BE2}">
      <dgm:prSet/>
      <dgm:spPr/>
      <dgm:t>
        <a:bodyPr/>
        <a:lstStyle/>
        <a:p>
          <a:endParaRPr lang="en-US"/>
        </a:p>
      </dgm:t>
    </dgm:pt>
    <dgm:pt modelId="{739A491E-7BA2-A840-8D53-A289F9B56721}" type="sibTrans" cxnId="{FCE23A92-8A6E-D646-A640-4FB9359F5BE2}">
      <dgm:prSet/>
      <dgm:spPr/>
      <dgm:t>
        <a:bodyPr/>
        <a:lstStyle/>
        <a:p>
          <a:endParaRPr lang="en-US"/>
        </a:p>
      </dgm:t>
    </dgm:pt>
    <dgm:pt modelId="{B6A22C6E-69F9-5B48-AEDF-BC701ED3F730}">
      <dgm:prSet phldrT="[Text]" custT="1"/>
      <dgm:spPr/>
      <dgm:t>
        <a:bodyPr/>
        <a:lstStyle/>
        <a:p>
          <a:r>
            <a:rPr lang="en-US" sz="1200" smtClean="0"/>
            <a:t>Preparación</a:t>
          </a:r>
          <a:endParaRPr lang="en-US" sz="1200" dirty="0"/>
        </a:p>
      </dgm:t>
    </dgm:pt>
    <dgm:pt modelId="{E69F0076-452F-7147-82CC-AD06E1F02991}" type="parTrans" cxnId="{FD4EB815-F6B6-FB41-8C49-7FB7608E28BA}">
      <dgm:prSet/>
      <dgm:spPr/>
      <dgm:t>
        <a:bodyPr/>
        <a:lstStyle/>
        <a:p>
          <a:endParaRPr lang="en-US"/>
        </a:p>
      </dgm:t>
    </dgm:pt>
    <dgm:pt modelId="{DCB5EE97-50C2-064E-A1A4-8DF61C61479E}" type="sibTrans" cxnId="{FD4EB815-F6B6-FB41-8C49-7FB7608E28BA}">
      <dgm:prSet/>
      <dgm:spPr/>
      <dgm:t>
        <a:bodyPr/>
        <a:lstStyle/>
        <a:p>
          <a:endParaRPr lang="en-US"/>
        </a:p>
      </dgm:t>
    </dgm:pt>
    <dgm:pt modelId="{9979C4BA-D340-0C46-B18B-B2AC0348D380}">
      <dgm:prSet phldrT="[Text]" custT="1"/>
      <dgm:spPr/>
      <dgm:t>
        <a:bodyPr/>
        <a:lstStyle/>
        <a:p>
          <a:r>
            <a:rPr lang="en-US" sz="1200" smtClean="0"/>
            <a:t>Evaluación</a:t>
          </a:r>
          <a:endParaRPr lang="en-US" sz="1200" dirty="0"/>
        </a:p>
      </dgm:t>
    </dgm:pt>
    <dgm:pt modelId="{B4C499DB-22B3-6347-8C55-E75F1EAD18C8}" type="parTrans" cxnId="{01D654F4-48B1-0A4D-A220-B41972990157}">
      <dgm:prSet/>
      <dgm:spPr/>
      <dgm:t>
        <a:bodyPr/>
        <a:lstStyle/>
        <a:p>
          <a:endParaRPr lang="en-US"/>
        </a:p>
      </dgm:t>
    </dgm:pt>
    <dgm:pt modelId="{C1F5DF24-B80F-254F-B9A9-67C43AA30D22}" type="sibTrans" cxnId="{01D654F4-48B1-0A4D-A220-B41972990157}">
      <dgm:prSet/>
      <dgm:spPr/>
      <dgm:t>
        <a:bodyPr/>
        <a:lstStyle/>
        <a:p>
          <a:endParaRPr lang="en-US"/>
        </a:p>
      </dgm:t>
    </dgm:pt>
    <dgm:pt modelId="{C1318F44-3214-D54F-A79D-CA12D3778F63}">
      <dgm:prSet phldrT="[Text]" custT="1"/>
      <dgm:spPr/>
      <dgm:t>
        <a:bodyPr/>
        <a:lstStyle/>
        <a:p>
          <a:r>
            <a:rPr lang="en-US" sz="1200" smtClean="0"/>
            <a:t>Asistir necesidades inmediatas</a:t>
          </a:r>
          <a:endParaRPr lang="en-US" sz="1200" dirty="0"/>
        </a:p>
      </dgm:t>
    </dgm:pt>
    <dgm:pt modelId="{9D171B2D-D86D-634D-B687-8E0A890C2EAD}" type="parTrans" cxnId="{5252E674-2A57-A248-89C8-C5F46C3BA444}">
      <dgm:prSet/>
      <dgm:spPr/>
      <dgm:t>
        <a:bodyPr/>
        <a:lstStyle/>
        <a:p>
          <a:endParaRPr lang="en-US"/>
        </a:p>
      </dgm:t>
    </dgm:pt>
    <dgm:pt modelId="{D7829DFB-8467-2A41-8784-3C933F4D9DCD}" type="sibTrans" cxnId="{5252E674-2A57-A248-89C8-C5F46C3BA444}">
      <dgm:prSet/>
      <dgm:spPr/>
      <dgm:t>
        <a:bodyPr/>
        <a:lstStyle/>
        <a:p>
          <a:endParaRPr lang="en-US"/>
        </a:p>
      </dgm:t>
    </dgm:pt>
    <dgm:pt modelId="{364878AE-501B-E94D-9919-8B1CE7525617}">
      <dgm:prSet phldrT="[Text]" custT="1"/>
      <dgm:spPr/>
      <dgm:t>
        <a:bodyPr/>
        <a:lstStyle/>
        <a:p>
          <a:r>
            <a:rPr lang="en-US" sz="1200" smtClean="0"/>
            <a:t>Plan de tratamiento in individualizado</a:t>
          </a:r>
          <a:endParaRPr lang="en-US" sz="1200" dirty="0"/>
        </a:p>
      </dgm:t>
    </dgm:pt>
    <dgm:pt modelId="{BB399EBF-6DCD-674C-A662-5887B80F4F23}" type="parTrans" cxnId="{46192674-6A6C-D047-BDDB-F7DE803D9C33}">
      <dgm:prSet/>
      <dgm:spPr/>
      <dgm:t>
        <a:bodyPr/>
        <a:lstStyle/>
        <a:p>
          <a:endParaRPr lang="en-US"/>
        </a:p>
      </dgm:t>
    </dgm:pt>
    <dgm:pt modelId="{844FA7E7-C7FD-194A-9C6D-72A79EB15976}" type="sibTrans" cxnId="{46192674-6A6C-D047-BDDB-F7DE803D9C33}">
      <dgm:prSet/>
      <dgm:spPr/>
      <dgm:t>
        <a:bodyPr/>
        <a:lstStyle/>
        <a:p>
          <a:endParaRPr lang="en-US"/>
        </a:p>
      </dgm:t>
    </dgm:pt>
    <dgm:pt modelId="{285C8577-31B5-354D-9681-F7F1004A71DE}">
      <dgm:prSet phldrT="[Text]" custT="1"/>
      <dgm:spPr/>
      <dgm:t>
        <a:bodyPr/>
        <a:lstStyle/>
        <a:p>
          <a:r>
            <a:rPr lang="en-US" sz="1200" smtClean="0"/>
            <a:t>Proyección</a:t>
          </a:r>
          <a:endParaRPr lang="en-US" sz="1200" dirty="0"/>
        </a:p>
      </dgm:t>
    </dgm:pt>
    <dgm:pt modelId="{6879E642-5995-064E-9B9A-07B369A68057}" type="parTrans" cxnId="{F4E6DA25-4BB3-FB45-80D7-B4B6B0E45FF1}">
      <dgm:prSet/>
      <dgm:spPr/>
      <dgm:t>
        <a:bodyPr/>
        <a:lstStyle/>
        <a:p>
          <a:endParaRPr lang="en-US"/>
        </a:p>
      </dgm:t>
    </dgm:pt>
    <dgm:pt modelId="{FD71D191-41AF-714B-9EE7-957AA7C0797F}" type="sibTrans" cxnId="{F4E6DA25-4BB3-FB45-80D7-B4B6B0E45FF1}">
      <dgm:prSet/>
      <dgm:spPr/>
      <dgm:t>
        <a:bodyPr/>
        <a:lstStyle/>
        <a:p>
          <a:endParaRPr lang="en-US"/>
        </a:p>
      </dgm:t>
    </dgm:pt>
    <dgm:pt modelId="{75B76E27-6FDB-0C4E-BB4D-6F0EECAAC6EE}">
      <dgm:prSet phldrT="[Text]" custT="1"/>
      <dgm:spPr/>
      <dgm:t>
        <a:bodyPr/>
        <a:lstStyle/>
        <a:p>
          <a:r>
            <a:rPr lang="en-US" sz="1200" smtClean="0"/>
            <a:t>Psicoeducación</a:t>
          </a:r>
          <a:endParaRPr lang="en-US" sz="1200" dirty="0"/>
        </a:p>
      </dgm:t>
    </dgm:pt>
    <dgm:pt modelId="{CCDA5EF0-26DD-D74C-879F-CAC3356E7DF4}" type="parTrans" cxnId="{07D202D2-27F8-B341-80B1-31D9B3AA810E}">
      <dgm:prSet/>
      <dgm:spPr/>
      <dgm:t>
        <a:bodyPr/>
        <a:lstStyle/>
        <a:p>
          <a:endParaRPr lang="en-US"/>
        </a:p>
      </dgm:t>
    </dgm:pt>
    <dgm:pt modelId="{62CF8DEB-CE40-C94C-B877-04D0C1AC227E}" type="sibTrans" cxnId="{07D202D2-27F8-B341-80B1-31D9B3AA810E}">
      <dgm:prSet/>
      <dgm:spPr/>
      <dgm:t>
        <a:bodyPr/>
        <a:lstStyle/>
        <a:p>
          <a:endParaRPr lang="en-US"/>
        </a:p>
      </dgm:t>
    </dgm:pt>
    <dgm:pt modelId="{97DBFAAB-A033-DF48-889A-909A3EC85B64}">
      <dgm:prSet phldrT="[Text]" custT="1"/>
      <dgm:spPr/>
      <dgm:t>
        <a:bodyPr/>
        <a:lstStyle/>
        <a:p>
          <a:r>
            <a:rPr lang="en-US" sz="1200" dirty="0" err="1" smtClean="0"/>
            <a:t>Atender</a:t>
          </a:r>
          <a:r>
            <a:rPr lang="en-US" sz="1200" dirty="0" smtClean="0"/>
            <a:t> </a:t>
          </a:r>
          <a:r>
            <a:rPr lang="en-US" sz="1200" dirty="0" err="1" smtClean="0"/>
            <a:t>síntomas</a:t>
          </a:r>
          <a:r>
            <a:rPr lang="en-US" sz="1200" dirty="0" smtClean="0"/>
            <a:t> y </a:t>
          </a:r>
          <a:r>
            <a:rPr lang="en-US" sz="1200" dirty="0" err="1" smtClean="0"/>
            <a:t>metas</a:t>
          </a:r>
          <a:r>
            <a:rPr lang="en-US" sz="1200" dirty="0" smtClean="0"/>
            <a:t> </a:t>
          </a:r>
          <a:r>
            <a:rPr lang="en-US" sz="1200" dirty="0" err="1" smtClean="0"/>
            <a:t>vitales</a:t>
          </a:r>
          <a:endParaRPr lang="en-US" sz="1200" dirty="0"/>
        </a:p>
      </dgm:t>
    </dgm:pt>
    <dgm:pt modelId="{B65F5C8F-996E-1D4B-9B4D-1DAABBD38C97}" type="parTrans" cxnId="{D2DC48DF-824C-D543-8CA5-484C551BF383}">
      <dgm:prSet/>
      <dgm:spPr/>
      <dgm:t>
        <a:bodyPr/>
        <a:lstStyle/>
        <a:p>
          <a:endParaRPr lang="en-US"/>
        </a:p>
      </dgm:t>
    </dgm:pt>
    <dgm:pt modelId="{98CCFA8D-DCCD-244B-97BA-3A5331DE6BC0}" type="sibTrans" cxnId="{D2DC48DF-824C-D543-8CA5-484C551BF383}">
      <dgm:prSet/>
      <dgm:spPr/>
      <dgm:t>
        <a:bodyPr/>
        <a:lstStyle/>
        <a:p>
          <a:endParaRPr lang="en-US"/>
        </a:p>
      </dgm:t>
    </dgm:pt>
    <dgm:pt modelId="{AB47817A-1009-3849-8C4C-F856EFC98368}">
      <dgm:prSet phldrT="[Text]" custT="1"/>
      <dgm:spPr/>
      <dgm:t>
        <a:bodyPr/>
        <a:lstStyle/>
        <a:p>
          <a:r>
            <a:rPr lang="en-US" sz="1200" smtClean="0"/>
            <a:t>Asertividad</a:t>
          </a:r>
          <a:endParaRPr lang="en-US" sz="1200" dirty="0"/>
        </a:p>
      </dgm:t>
    </dgm:pt>
    <dgm:pt modelId="{E5CE31A9-9A8B-7F45-BF11-9E2368580386}" type="parTrans" cxnId="{FC2266B7-B73C-0F4C-8331-7CE1D28CE49C}">
      <dgm:prSet/>
      <dgm:spPr/>
      <dgm:t>
        <a:bodyPr/>
        <a:lstStyle/>
        <a:p>
          <a:endParaRPr lang="en-US"/>
        </a:p>
      </dgm:t>
    </dgm:pt>
    <dgm:pt modelId="{CAACD432-AC5D-3B48-B62A-170589995147}" type="sibTrans" cxnId="{FC2266B7-B73C-0F4C-8331-7CE1D28CE49C}">
      <dgm:prSet/>
      <dgm:spPr/>
      <dgm:t>
        <a:bodyPr/>
        <a:lstStyle/>
        <a:p>
          <a:endParaRPr lang="en-US"/>
        </a:p>
      </dgm:t>
    </dgm:pt>
    <dgm:pt modelId="{4FC1379C-B809-B144-9851-0201C8CCD40A}">
      <dgm:prSet phldrT="[Text]" custT="1"/>
      <dgm:spPr/>
      <dgm:t>
        <a:bodyPr/>
        <a:lstStyle/>
        <a:p>
          <a:r>
            <a:rPr lang="en-US" sz="1200" smtClean="0"/>
            <a:t>Aptitudes sociales</a:t>
          </a:r>
          <a:endParaRPr lang="en-US" sz="1200" dirty="0"/>
        </a:p>
      </dgm:t>
    </dgm:pt>
    <dgm:pt modelId="{90CF288A-DA89-3F4E-8EAA-869731C182B3}" type="parTrans" cxnId="{4B79F481-F195-3048-88B8-8278A004F1BB}">
      <dgm:prSet/>
      <dgm:spPr/>
      <dgm:t>
        <a:bodyPr/>
        <a:lstStyle/>
        <a:p>
          <a:endParaRPr lang="en-US"/>
        </a:p>
      </dgm:t>
    </dgm:pt>
    <dgm:pt modelId="{3C19938B-310A-1E47-9262-479069D8F93D}" type="sibTrans" cxnId="{4B79F481-F195-3048-88B8-8278A004F1BB}">
      <dgm:prSet/>
      <dgm:spPr/>
      <dgm:t>
        <a:bodyPr/>
        <a:lstStyle/>
        <a:p>
          <a:endParaRPr lang="en-US"/>
        </a:p>
      </dgm:t>
    </dgm:pt>
    <dgm:pt modelId="{96EC4C0E-23BF-2B42-A0ED-84B51BA45311}">
      <dgm:prSet phldrT="[Text]" custT="1"/>
      <dgm:spPr/>
      <dgm:t>
        <a:bodyPr/>
        <a:lstStyle/>
        <a:p>
          <a:r>
            <a:rPr lang="en-US" sz="1200" smtClean="0"/>
            <a:t>Técnicas de control de estrés</a:t>
          </a:r>
          <a:endParaRPr lang="en-US" sz="1200" dirty="0"/>
        </a:p>
      </dgm:t>
    </dgm:pt>
    <dgm:pt modelId="{BD9EFA2B-9AFB-0B45-AAEF-905902B639FC}" type="parTrans" cxnId="{1A5D5BD9-07EB-E346-8C51-7DC9A746318A}">
      <dgm:prSet/>
      <dgm:spPr/>
      <dgm:t>
        <a:bodyPr/>
        <a:lstStyle/>
        <a:p>
          <a:endParaRPr lang="en-US"/>
        </a:p>
      </dgm:t>
    </dgm:pt>
    <dgm:pt modelId="{9B1C49D4-4B94-0F4D-A3B8-CAC58A90DD44}" type="sibTrans" cxnId="{1A5D5BD9-07EB-E346-8C51-7DC9A746318A}">
      <dgm:prSet/>
      <dgm:spPr/>
      <dgm:t>
        <a:bodyPr/>
        <a:lstStyle/>
        <a:p>
          <a:endParaRPr lang="en-US"/>
        </a:p>
      </dgm:t>
    </dgm:pt>
    <dgm:pt modelId="{1A4AF4C0-BF31-424D-B00C-EF35F8B82ED1}">
      <dgm:prSet phldrT="[Text]" custT="1"/>
      <dgm:spPr/>
      <dgm:t>
        <a:bodyPr/>
        <a:lstStyle/>
        <a:p>
          <a:r>
            <a:rPr lang="en-US" sz="1200" dirty="0" smtClean="0"/>
            <a:t>6 6 </a:t>
          </a:r>
          <a:r>
            <a:rPr lang="en-US" sz="1200" dirty="0" err="1" smtClean="0"/>
            <a:t>meses</a:t>
          </a:r>
          <a:r>
            <a:rPr lang="en-US" sz="1200" dirty="0" smtClean="0"/>
            <a:t> o </a:t>
          </a:r>
          <a:r>
            <a:rPr lang="en-US" sz="1200" dirty="0" err="1" smtClean="0"/>
            <a:t>más</a:t>
          </a:r>
          <a:r>
            <a:rPr lang="en-US" sz="1200" dirty="0" smtClean="0"/>
            <a:t> de </a:t>
          </a:r>
          <a:r>
            <a:rPr lang="en-US" sz="1200" dirty="0" err="1" smtClean="0"/>
            <a:t>abstinencia</a:t>
          </a:r>
          <a:endParaRPr lang="en-US" sz="1200" dirty="0"/>
        </a:p>
      </dgm:t>
    </dgm:pt>
    <dgm:pt modelId="{2E4E0F95-3DBE-554C-A38A-68AC8E0DF91B}" type="parTrans" cxnId="{CB8545DE-5BF0-E043-AB1E-2C0137610B97}">
      <dgm:prSet/>
      <dgm:spPr/>
      <dgm:t>
        <a:bodyPr/>
        <a:lstStyle/>
        <a:p>
          <a:endParaRPr lang="en-US"/>
        </a:p>
      </dgm:t>
    </dgm:pt>
    <dgm:pt modelId="{DE6266D7-1D84-D546-85CD-8E6BBF472D94}" type="sibTrans" cxnId="{CB8545DE-5BF0-E043-AB1E-2C0137610B97}">
      <dgm:prSet/>
      <dgm:spPr/>
      <dgm:t>
        <a:bodyPr/>
        <a:lstStyle/>
        <a:p>
          <a:endParaRPr lang="en-US"/>
        </a:p>
      </dgm:t>
    </dgm:pt>
    <dgm:pt modelId="{0B6423FC-7406-724A-B400-EF176A03C077}">
      <dgm:prSet phldrT="[Text]" custT="1"/>
      <dgm:spPr/>
      <dgm:t>
        <a:bodyPr/>
        <a:lstStyle/>
        <a:p>
          <a:r>
            <a:rPr lang="en-US" sz="1200" dirty="0" smtClean="0"/>
            <a:t>Crisis </a:t>
          </a:r>
          <a:endParaRPr lang="en-US" sz="1200" dirty="0"/>
        </a:p>
      </dgm:t>
    </dgm:pt>
    <dgm:pt modelId="{34C76D2C-4904-FE4F-A8CB-0306ABF1538A}" type="parTrans" cxnId="{353B1A1B-8788-AF4D-85CC-9C88E25550C1}">
      <dgm:prSet/>
      <dgm:spPr/>
      <dgm:t>
        <a:bodyPr/>
        <a:lstStyle/>
        <a:p>
          <a:endParaRPr lang="en-US"/>
        </a:p>
      </dgm:t>
    </dgm:pt>
    <dgm:pt modelId="{E7E82173-68BD-F14C-BE87-FDC653B3E194}" type="sibTrans" cxnId="{353B1A1B-8788-AF4D-85CC-9C88E25550C1}">
      <dgm:prSet/>
      <dgm:spPr/>
      <dgm:t>
        <a:bodyPr/>
        <a:lstStyle/>
        <a:p>
          <a:endParaRPr lang="en-US"/>
        </a:p>
      </dgm:t>
    </dgm:pt>
    <dgm:pt modelId="{DC85E5E7-DB8B-6E40-A3B6-C7C90A8EAAAC}">
      <dgm:prSet phldrT="[Text]" custT="1"/>
      <dgm:spPr/>
      <dgm:t>
        <a:bodyPr/>
        <a:lstStyle/>
        <a:p>
          <a:r>
            <a:rPr lang="en-US" sz="1200" smtClean="0"/>
            <a:t>Estabilización</a:t>
          </a:r>
          <a:endParaRPr lang="en-US" sz="1200" dirty="0"/>
        </a:p>
      </dgm:t>
    </dgm:pt>
    <dgm:pt modelId="{A61039EB-8268-7240-AB77-BB0D693E9E81}" type="parTrans" cxnId="{D4FA7523-C445-B741-A231-250C70901464}">
      <dgm:prSet/>
      <dgm:spPr/>
      <dgm:t>
        <a:bodyPr/>
        <a:lstStyle/>
        <a:p>
          <a:endParaRPr lang="en-US"/>
        </a:p>
      </dgm:t>
    </dgm:pt>
    <dgm:pt modelId="{6F60A812-6671-764B-AC54-406530150900}" type="sibTrans" cxnId="{D4FA7523-C445-B741-A231-250C70901464}">
      <dgm:prSet/>
      <dgm:spPr/>
      <dgm:t>
        <a:bodyPr/>
        <a:lstStyle/>
        <a:p>
          <a:endParaRPr lang="en-US"/>
        </a:p>
      </dgm:t>
    </dgm:pt>
    <dgm:pt modelId="{63CE0F0F-92DF-A046-92F1-25B39E230A0B}">
      <dgm:prSet phldrT="[Text]" custT="1"/>
      <dgm:spPr/>
      <dgm:t>
        <a:bodyPr/>
        <a:lstStyle/>
        <a:p>
          <a:r>
            <a:rPr lang="en-US" sz="1200" smtClean="0"/>
            <a:t>Recabar información</a:t>
          </a:r>
          <a:endParaRPr lang="en-US" sz="1200" dirty="0"/>
        </a:p>
      </dgm:t>
    </dgm:pt>
    <dgm:pt modelId="{A7C692EF-9C74-5946-A9CD-CFEDCD26D349}" type="parTrans" cxnId="{34176E91-D72A-7A43-87F1-F7FE6F095D36}">
      <dgm:prSet/>
      <dgm:spPr/>
      <dgm:t>
        <a:bodyPr/>
        <a:lstStyle/>
        <a:p>
          <a:endParaRPr lang="en-US"/>
        </a:p>
      </dgm:t>
    </dgm:pt>
    <dgm:pt modelId="{1096A444-1368-6645-97A0-C66CDC9A7683}" type="sibTrans" cxnId="{34176E91-D72A-7A43-87F1-F7FE6F095D36}">
      <dgm:prSet/>
      <dgm:spPr/>
      <dgm:t>
        <a:bodyPr/>
        <a:lstStyle/>
        <a:p>
          <a:endParaRPr lang="en-US"/>
        </a:p>
      </dgm:t>
    </dgm:pt>
    <dgm:pt modelId="{603E7FA3-A4DC-C244-B32F-AFC79046CF63}">
      <dgm:prSet phldrT="[Text]" custT="1"/>
      <dgm:spPr/>
      <dgm:t>
        <a:bodyPr/>
        <a:lstStyle/>
        <a:p>
          <a:r>
            <a:rPr lang="en-US" sz="1200" smtClean="0"/>
            <a:t>Pros / Contras</a:t>
          </a:r>
          <a:endParaRPr lang="en-US" sz="1200" dirty="0"/>
        </a:p>
      </dgm:t>
    </dgm:pt>
    <dgm:pt modelId="{7B8365E0-FDE7-F944-9E48-95B50E51F66E}" type="parTrans" cxnId="{78C20762-2661-B741-B4D6-7B3D1C7591C6}">
      <dgm:prSet/>
      <dgm:spPr/>
      <dgm:t>
        <a:bodyPr/>
        <a:lstStyle/>
        <a:p>
          <a:endParaRPr lang="en-US"/>
        </a:p>
      </dgm:t>
    </dgm:pt>
    <dgm:pt modelId="{194073A4-52C3-554D-B13F-D3559FD3B558}" type="sibTrans" cxnId="{78C20762-2661-B741-B4D6-7B3D1C7591C6}">
      <dgm:prSet/>
      <dgm:spPr/>
      <dgm:t>
        <a:bodyPr/>
        <a:lstStyle/>
        <a:p>
          <a:endParaRPr lang="en-US"/>
        </a:p>
      </dgm:t>
    </dgm:pt>
    <dgm:pt modelId="{E03347EE-39F4-1743-9D69-7D9F53A8BACE}">
      <dgm:prSet phldrT="[Text]" custT="1"/>
      <dgm:spPr/>
      <dgm:t>
        <a:bodyPr/>
        <a:lstStyle/>
        <a:p>
          <a:r>
            <a:rPr lang="en-US" sz="1200" smtClean="0"/>
            <a:t>Planificación del tratamiento</a:t>
          </a:r>
          <a:endParaRPr lang="en-US" sz="1200" dirty="0"/>
        </a:p>
      </dgm:t>
    </dgm:pt>
    <dgm:pt modelId="{26239764-2BF2-CA4A-8A83-079F83243880}" type="parTrans" cxnId="{90CA51B5-4453-B649-9587-08EFDF9B030A}">
      <dgm:prSet/>
      <dgm:spPr/>
      <dgm:t>
        <a:bodyPr/>
        <a:lstStyle/>
        <a:p>
          <a:endParaRPr lang="en-US"/>
        </a:p>
      </dgm:t>
    </dgm:pt>
    <dgm:pt modelId="{999AF956-7309-554A-9574-AB823B7F5B3B}" type="sibTrans" cxnId="{90CA51B5-4453-B649-9587-08EFDF9B030A}">
      <dgm:prSet/>
      <dgm:spPr/>
      <dgm:t>
        <a:bodyPr/>
        <a:lstStyle/>
        <a:p>
          <a:endParaRPr lang="en-US"/>
        </a:p>
      </dgm:t>
    </dgm:pt>
    <dgm:pt modelId="{12AD2EA4-5895-1440-BF96-63AB52E4ACD0}">
      <dgm:prSet phldrT="[Text]" custT="1"/>
      <dgm:spPr/>
      <dgm:t>
        <a:bodyPr/>
        <a:lstStyle/>
        <a:p>
          <a:r>
            <a:rPr lang="en-US" sz="1200" smtClean="0"/>
            <a:t>Implicación familiar/comunitaria</a:t>
          </a:r>
          <a:endParaRPr lang="en-US" sz="1200" dirty="0"/>
        </a:p>
      </dgm:t>
    </dgm:pt>
    <dgm:pt modelId="{778C6870-334F-E44D-B979-840ACCF52731}" type="parTrans" cxnId="{1A75E91F-9A25-B74C-80C2-0892856EE6D0}">
      <dgm:prSet/>
      <dgm:spPr/>
      <dgm:t>
        <a:bodyPr/>
        <a:lstStyle/>
        <a:p>
          <a:endParaRPr lang="en-US"/>
        </a:p>
      </dgm:t>
    </dgm:pt>
    <dgm:pt modelId="{D003C124-48B7-C742-A4E5-F44F0F5E9580}" type="sibTrans" cxnId="{1A75E91F-9A25-B74C-80C2-0892856EE6D0}">
      <dgm:prSet/>
      <dgm:spPr/>
      <dgm:t>
        <a:bodyPr/>
        <a:lstStyle/>
        <a:p>
          <a:endParaRPr lang="en-US"/>
        </a:p>
      </dgm:t>
    </dgm:pt>
    <dgm:pt modelId="{EE28A878-4FEC-4FC1-8FAF-690EF976EF3D}">
      <dgm:prSet phldrT="[Text]" custT="1"/>
      <dgm:spPr/>
      <dgm:t>
        <a:bodyPr/>
        <a:lstStyle/>
        <a:p>
          <a:r>
            <a:rPr lang="en-US" sz="1200" smtClean="0"/>
            <a:t>Intervenciones secundarias</a:t>
          </a:r>
          <a:endParaRPr lang="en-US" sz="1200" dirty="0"/>
        </a:p>
      </dgm:t>
    </dgm:pt>
    <dgm:pt modelId="{7C2B6077-1607-46B3-A15F-F6A335085E7F}" type="parTrans" cxnId="{87329CEE-94BE-4350-BB48-9D0D570A6BC9}">
      <dgm:prSet/>
      <dgm:spPr/>
      <dgm:t>
        <a:bodyPr/>
        <a:lstStyle/>
        <a:p>
          <a:endParaRPr lang="es-ES"/>
        </a:p>
      </dgm:t>
    </dgm:pt>
    <dgm:pt modelId="{E00B12BF-73B6-4AFF-82F4-1418945D5B08}" type="sibTrans" cxnId="{87329CEE-94BE-4350-BB48-9D0D570A6BC9}">
      <dgm:prSet/>
      <dgm:spPr/>
      <dgm:t>
        <a:bodyPr/>
        <a:lstStyle/>
        <a:p>
          <a:endParaRPr lang="es-ES"/>
        </a:p>
      </dgm:t>
    </dgm:pt>
    <dgm:pt modelId="{382F2453-DDEB-1F48-BDD9-9307635CA16C}" type="pres">
      <dgm:prSet presAssocID="{C44879FE-38F4-934A-A187-A35A0C9FA692}" presName="cycleMatrixDiagram" presStyleCnt="0">
        <dgm:presLayoutVars>
          <dgm:chMax val="1"/>
          <dgm:dir/>
          <dgm:animLvl val="lvl"/>
          <dgm:resizeHandles val="exact"/>
        </dgm:presLayoutVars>
      </dgm:prSet>
      <dgm:spPr/>
      <dgm:t>
        <a:bodyPr/>
        <a:lstStyle/>
        <a:p>
          <a:endParaRPr lang="en-US"/>
        </a:p>
      </dgm:t>
    </dgm:pt>
    <dgm:pt modelId="{E6E186DA-EEAA-AE49-B782-176B34D5E3A6}" type="pres">
      <dgm:prSet presAssocID="{C44879FE-38F4-934A-A187-A35A0C9FA692}" presName="children" presStyleCnt="0"/>
      <dgm:spPr/>
    </dgm:pt>
    <dgm:pt modelId="{3DEB46A9-6FF2-1545-A9D2-40C8A9C1DEC4}" type="pres">
      <dgm:prSet presAssocID="{C44879FE-38F4-934A-A187-A35A0C9FA692}" presName="child1group" presStyleCnt="0"/>
      <dgm:spPr/>
    </dgm:pt>
    <dgm:pt modelId="{D1D58A02-58B5-2742-81B8-96019577D9A3}" type="pres">
      <dgm:prSet presAssocID="{C44879FE-38F4-934A-A187-A35A0C9FA692}" presName="child1" presStyleLbl="bgAcc1" presStyleIdx="0" presStyleCnt="4" custScaleX="142639" custScaleY="137485" custLinFactNeighborX="-8538" custLinFactNeighborY="39251"/>
      <dgm:spPr/>
      <dgm:t>
        <a:bodyPr/>
        <a:lstStyle/>
        <a:p>
          <a:endParaRPr lang="en-US"/>
        </a:p>
      </dgm:t>
    </dgm:pt>
    <dgm:pt modelId="{04C5A470-F811-8E48-AE65-81824DB740A3}" type="pres">
      <dgm:prSet presAssocID="{C44879FE-38F4-934A-A187-A35A0C9FA692}" presName="child1Text" presStyleLbl="bgAcc1" presStyleIdx="0" presStyleCnt="4">
        <dgm:presLayoutVars>
          <dgm:bulletEnabled val="1"/>
        </dgm:presLayoutVars>
      </dgm:prSet>
      <dgm:spPr/>
      <dgm:t>
        <a:bodyPr/>
        <a:lstStyle/>
        <a:p>
          <a:endParaRPr lang="en-US"/>
        </a:p>
      </dgm:t>
    </dgm:pt>
    <dgm:pt modelId="{1905F608-B1AA-0F43-BBE0-7CAF241A3F32}" type="pres">
      <dgm:prSet presAssocID="{C44879FE-38F4-934A-A187-A35A0C9FA692}" presName="child2group" presStyleCnt="0"/>
      <dgm:spPr/>
    </dgm:pt>
    <dgm:pt modelId="{310EF595-E7FF-C849-A403-46A4734FA4FA}" type="pres">
      <dgm:prSet presAssocID="{C44879FE-38F4-934A-A187-A35A0C9FA692}" presName="child2" presStyleLbl="bgAcc1" presStyleIdx="1" presStyleCnt="4" custScaleX="119259" custScaleY="143243" custLinFactNeighborX="10834" custLinFactNeighborY="35273"/>
      <dgm:spPr/>
      <dgm:t>
        <a:bodyPr/>
        <a:lstStyle/>
        <a:p>
          <a:endParaRPr lang="en-US"/>
        </a:p>
      </dgm:t>
    </dgm:pt>
    <dgm:pt modelId="{7156E15B-F533-5241-92B3-0BC27775597A}" type="pres">
      <dgm:prSet presAssocID="{C44879FE-38F4-934A-A187-A35A0C9FA692}" presName="child2Text" presStyleLbl="bgAcc1" presStyleIdx="1" presStyleCnt="4">
        <dgm:presLayoutVars>
          <dgm:bulletEnabled val="1"/>
        </dgm:presLayoutVars>
      </dgm:prSet>
      <dgm:spPr/>
      <dgm:t>
        <a:bodyPr/>
        <a:lstStyle/>
        <a:p>
          <a:endParaRPr lang="en-US"/>
        </a:p>
      </dgm:t>
    </dgm:pt>
    <dgm:pt modelId="{2E237240-5F29-BD49-A399-E30E2E99E312}" type="pres">
      <dgm:prSet presAssocID="{C44879FE-38F4-934A-A187-A35A0C9FA692}" presName="child3group" presStyleCnt="0"/>
      <dgm:spPr/>
    </dgm:pt>
    <dgm:pt modelId="{9FB60FE4-933E-0649-BE50-EC626B675CD1}" type="pres">
      <dgm:prSet presAssocID="{C44879FE-38F4-934A-A187-A35A0C9FA692}" presName="child3" presStyleLbl="bgAcc1" presStyleIdx="2" presStyleCnt="4" custScaleX="139032" custScaleY="180459" custLinFactNeighborX="14229" custLinFactNeighborY="-3437"/>
      <dgm:spPr/>
      <dgm:t>
        <a:bodyPr/>
        <a:lstStyle/>
        <a:p>
          <a:endParaRPr lang="en-US"/>
        </a:p>
      </dgm:t>
    </dgm:pt>
    <dgm:pt modelId="{C5858FF1-ADE0-784E-8804-3C47463E2FB1}" type="pres">
      <dgm:prSet presAssocID="{C44879FE-38F4-934A-A187-A35A0C9FA692}" presName="child3Text" presStyleLbl="bgAcc1" presStyleIdx="2" presStyleCnt="4">
        <dgm:presLayoutVars>
          <dgm:bulletEnabled val="1"/>
        </dgm:presLayoutVars>
      </dgm:prSet>
      <dgm:spPr/>
      <dgm:t>
        <a:bodyPr/>
        <a:lstStyle/>
        <a:p>
          <a:endParaRPr lang="en-US"/>
        </a:p>
      </dgm:t>
    </dgm:pt>
    <dgm:pt modelId="{63DBF423-1FC5-E44B-ACAF-F018F4F4D0DB}" type="pres">
      <dgm:prSet presAssocID="{C44879FE-38F4-934A-A187-A35A0C9FA692}" presName="child4group" presStyleCnt="0"/>
      <dgm:spPr/>
    </dgm:pt>
    <dgm:pt modelId="{270FAAC4-5ACB-5C41-A758-871FDCCC6AB3}" type="pres">
      <dgm:prSet presAssocID="{C44879FE-38F4-934A-A187-A35A0C9FA692}" presName="child4" presStyleLbl="bgAcc1" presStyleIdx="3" presStyleCnt="4" custScaleX="141356" custScaleY="180098" custLinFactNeighborX="-10361" custLinFactNeighborY="-863"/>
      <dgm:spPr/>
      <dgm:t>
        <a:bodyPr/>
        <a:lstStyle/>
        <a:p>
          <a:endParaRPr lang="en-US"/>
        </a:p>
      </dgm:t>
    </dgm:pt>
    <dgm:pt modelId="{4E8283EA-2410-D746-B222-DB2B88E1DB6C}" type="pres">
      <dgm:prSet presAssocID="{C44879FE-38F4-934A-A187-A35A0C9FA692}" presName="child4Text" presStyleLbl="bgAcc1" presStyleIdx="3" presStyleCnt="4">
        <dgm:presLayoutVars>
          <dgm:bulletEnabled val="1"/>
        </dgm:presLayoutVars>
      </dgm:prSet>
      <dgm:spPr/>
      <dgm:t>
        <a:bodyPr/>
        <a:lstStyle/>
        <a:p>
          <a:endParaRPr lang="en-US"/>
        </a:p>
      </dgm:t>
    </dgm:pt>
    <dgm:pt modelId="{8652AFF7-8540-EA43-BBB1-C481F2EEDF24}" type="pres">
      <dgm:prSet presAssocID="{C44879FE-38F4-934A-A187-A35A0C9FA692}" presName="childPlaceholder" presStyleCnt="0"/>
      <dgm:spPr/>
    </dgm:pt>
    <dgm:pt modelId="{F96FE42E-78C6-484C-AEE7-4E83B6B994E1}" type="pres">
      <dgm:prSet presAssocID="{C44879FE-38F4-934A-A187-A35A0C9FA692}" presName="circle" presStyleCnt="0"/>
      <dgm:spPr/>
    </dgm:pt>
    <dgm:pt modelId="{A2EF287D-D2E9-6B48-957B-9EACD8D8DB59}" type="pres">
      <dgm:prSet presAssocID="{C44879FE-38F4-934A-A187-A35A0C9FA692}" presName="quadrant1" presStyleLbl="node1" presStyleIdx="0" presStyleCnt="4">
        <dgm:presLayoutVars>
          <dgm:chMax val="1"/>
          <dgm:bulletEnabled val="1"/>
        </dgm:presLayoutVars>
      </dgm:prSet>
      <dgm:spPr/>
      <dgm:t>
        <a:bodyPr/>
        <a:lstStyle/>
        <a:p>
          <a:endParaRPr lang="en-US"/>
        </a:p>
      </dgm:t>
    </dgm:pt>
    <dgm:pt modelId="{2F2AF6E4-3EBF-FD43-A3AD-1826CC593D97}" type="pres">
      <dgm:prSet presAssocID="{C44879FE-38F4-934A-A187-A35A0C9FA692}" presName="quadrant2" presStyleLbl="node1" presStyleIdx="1" presStyleCnt="4">
        <dgm:presLayoutVars>
          <dgm:chMax val="1"/>
          <dgm:bulletEnabled val="1"/>
        </dgm:presLayoutVars>
      </dgm:prSet>
      <dgm:spPr/>
      <dgm:t>
        <a:bodyPr/>
        <a:lstStyle/>
        <a:p>
          <a:endParaRPr lang="en-US"/>
        </a:p>
      </dgm:t>
    </dgm:pt>
    <dgm:pt modelId="{05C62154-DD5C-1641-A479-226CFA1A54DE}" type="pres">
      <dgm:prSet presAssocID="{C44879FE-38F4-934A-A187-A35A0C9FA692}" presName="quadrant3" presStyleLbl="node1" presStyleIdx="2" presStyleCnt="4">
        <dgm:presLayoutVars>
          <dgm:chMax val="1"/>
          <dgm:bulletEnabled val="1"/>
        </dgm:presLayoutVars>
      </dgm:prSet>
      <dgm:spPr/>
      <dgm:t>
        <a:bodyPr/>
        <a:lstStyle/>
        <a:p>
          <a:endParaRPr lang="en-US"/>
        </a:p>
      </dgm:t>
    </dgm:pt>
    <dgm:pt modelId="{3B783CC2-03A7-D54C-8E6E-15E188B2D86D}" type="pres">
      <dgm:prSet presAssocID="{C44879FE-38F4-934A-A187-A35A0C9FA692}" presName="quadrant4" presStyleLbl="node1" presStyleIdx="3" presStyleCnt="4">
        <dgm:presLayoutVars>
          <dgm:chMax val="1"/>
          <dgm:bulletEnabled val="1"/>
        </dgm:presLayoutVars>
      </dgm:prSet>
      <dgm:spPr/>
      <dgm:t>
        <a:bodyPr/>
        <a:lstStyle/>
        <a:p>
          <a:endParaRPr lang="en-US"/>
        </a:p>
      </dgm:t>
    </dgm:pt>
    <dgm:pt modelId="{AC7F6BAE-EDD8-A145-A29E-5EDAC210BF3E}" type="pres">
      <dgm:prSet presAssocID="{C44879FE-38F4-934A-A187-A35A0C9FA692}" presName="quadrantPlaceholder" presStyleCnt="0"/>
      <dgm:spPr/>
    </dgm:pt>
    <dgm:pt modelId="{D9A53F94-A257-7247-AE6B-40862ECF8A53}" type="pres">
      <dgm:prSet presAssocID="{C44879FE-38F4-934A-A187-A35A0C9FA692}" presName="center1" presStyleLbl="fgShp" presStyleIdx="0" presStyleCnt="2"/>
      <dgm:spPr/>
    </dgm:pt>
    <dgm:pt modelId="{506033F2-2578-E64C-8817-751861853DDD}" type="pres">
      <dgm:prSet presAssocID="{C44879FE-38F4-934A-A187-A35A0C9FA692}" presName="center2" presStyleLbl="fgShp" presStyleIdx="1" presStyleCnt="2"/>
      <dgm:spPr/>
    </dgm:pt>
  </dgm:ptLst>
  <dgm:cxnLst>
    <dgm:cxn modelId="{A5227861-4630-6E42-B024-0EAF3D854755}" type="presOf" srcId="{E03347EE-39F4-1743-9D69-7D9F53A8BACE}" destId="{C5858FF1-ADE0-784E-8804-3C47463E2FB1}" srcOrd="1" destOrd="2" presId="urn:microsoft.com/office/officeart/2005/8/layout/cycle4#1"/>
    <dgm:cxn modelId="{1C846DE6-9330-594C-8C60-71C8B677F0DE}" type="presOf" srcId="{AB47817A-1009-3849-8C4C-F856EFC98368}" destId="{270FAAC4-5ACB-5C41-A758-871FDCCC6AB3}" srcOrd="0" destOrd="2" presId="urn:microsoft.com/office/officeart/2005/8/layout/cycle4#1"/>
    <dgm:cxn modelId="{A7510A71-1312-EB4E-9270-8B476FE44063}" type="presOf" srcId="{364878AE-501B-E94D-9919-8B1CE7525617}" destId="{270FAAC4-5ACB-5C41-A758-871FDCCC6AB3}" srcOrd="0" destOrd="1" presId="urn:microsoft.com/office/officeart/2005/8/layout/cycle4#1"/>
    <dgm:cxn modelId="{CD4EACC4-3070-9047-982C-72AEB4C0A687}" srcId="{C866242B-B076-3A44-8559-C19349610256}" destId="{60A0DBA0-0DC0-0440-A152-5E62B868F450}" srcOrd="0" destOrd="0" parTransId="{8DF3609B-CAE1-2E40-A52C-8A526F341105}" sibTransId="{CBD8CA8A-0C4B-8641-9121-7BB3EA749A1F}"/>
    <dgm:cxn modelId="{C0AF85B7-A960-2545-BCA5-749FC428508B}" type="presOf" srcId="{603E7FA3-A4DC-C244-B32F-AFC79046CF63}" destId="{310EF595-E7FF-C849-A403-46A4734FA4FA}" srcOrd="0" destOrd="4" presId="urn:microsoft.com/office/officeart/2005/8/layout/cycle4#1"/>
    <dgm:cxn modelId="{9F1F7FB4-0B59-D246-B574-E75FECB5ED13}" type="presOf" srcId="{9979C4BA-D340-0C46-B18B-B2AC0348D380}" destId="{04C5A470-F811-8E48-AE65-81824DB740A3}" srcOrd="1" destOrd="1" presId="urn:microsoft.com/office/officeart/2005/8/layout/cycle4#1"/>
    <dgm:cxn modelId="{DCD649E1-5728-E444-A233-3FED284F1FAC}" type="presOf" srcId="{285C8577-31B5-354D-9681-F7F1004A71DE}" destId="{04C5A470-F811-8E48-AE65-81824DB740A3}" srcOrd="1" destOrd="4" presId="urn:microsoft.com/office/officeart/2005/8/layout/cycle4#1"/>
    <dgm:cxn modelId="{40F339B3-1F17-764C-907A-BD915614CE98}" type="presOf" srcId="{60A0DBA0-0DC0-0440-A152-5E62B868F450}" destId="{7156E15B-F533-5241-92B3-0BC27775597A}" srcOrd="1" destOrd="0" presId="urn:microsoft.com/office/officeart/2005/8/layout/cycle4#1"/>
    <dgm:cxn modelId="{FC2266B7-B73C-0F4C-8331-7CE1D28CE49C}" srcId="{364878AE-501B-E94D-9919-8B1CE7525617}" destId="{AB47817A-1009-3849-8C4C-F856EFC98368}" srcOrd="0" destOrd="0" parTransId="{E5CE31A9-9A8B-7F45-BF11-9E2368580386}" sibTransId="{CAACD432-AC5D-3B48-B62A-170589995147}"/>
    <dgm:cxn modelId="{E7BE25EB-CA4B-064E-94C5-24B6779F71D1}" type="presOf" srcId="{63CE0F0F-92DF-A046-92F1-25B39E230A0B}" destId="{04C5A470-F811-8E48-AE65-81824DB740A3}" srcOrd="1" destOrd="2" presId="urn:microsoft.com/office/officeart/2005/8/layout/cycle4#1"/>
    <dgm:cxn modelId="{CE7FE142-1ECD-B84D-AC96-39A2E0424D91}" type="presOf" srcId="{97DBFAAB-A033-DF48-889A-909A3EC85B64}" destId="{310EF595-E7FF-C849-A403-46A4734FA4FA}" srcOrd="0" destOrd="3" presId="urn:microsoft.com/office/officeart/2005/8/layout/cycle4#1"/>
    <dgm:cxn modelId="{34176E91-D72A-7A43-87F1-F7FE6F095D36}" srcId="{85A1545A-7237-0F44-9372-062160CAE2DA}" destId="{63CE0F0F-92DF-A046-92F1-25B39E230A0B}" srcOrd="2" destOrd="0" parTransId="{A7C692EF-9C74-5946-A9CD-CFEDCD26D349}" sibTransId="{1096A444-1368-6645-97A0-C66CDC9A7683}"/>
    <dgm:cxn modelId="{1A5D5BD9-07EB-E346-8C51-7DC9A746318A}" srcId="{364878AE-501B-E94D-9919-8B1CE7525617}" destId="{96EC4C0E-23BF-2B42-A0ED-84B51BA45311}" srcOrd="2" destOrd="0" parTransId="{BD9EFA2B-9AFB-0B45-AAEF-905902B639FC}" sibTransId="{9B1C49D4-4B94-0F4D-A3B8-CAC58A90DD44}"/>
    <dgm:cxn modelId="{AE6AD8E5-DEFD-A943-B4A6-07A281AA7F76}" type="presOf" srcId="{75B76E27-6FDB-0C4E-BB4D-6F0EECAAC6EE}" destId="{310EF595-E7FF-C849-A403-46A4734FA4FA}" srcOrd="0" destOrd="2" presId="urn:microsoft.com/office/officeart/2005/8/layout/cycle4#1"/>
    <dgm:cxn modelId="{CA06F282-8AA3-1E4E-B0F7-F13556B8CABD}" type="presOf" srcId="{A016A722-112E-BF49-B079-71E291C6A9DB}" destId="{4E8283EA-2410-D746-B222-DB2B88E1DB6C}" srcOrd="1" destOrd="0" presId="urn:microsoft.com/office/officeart/2005/8/layout/cycle4#1"/>
    <dgm:cxn modelId="{3667ADD3-D89D-0D42-BC40-5022F60A1089}" type="presOf" srcId="{60A0DBA0-0DC0-0440-A152-5E62B868F450}" destId="{310EF595-E7FF-C849-A403-46A4734FA4FA}" srcOrd="0" destOrd="0" presId="urn:microsoft.com/office/officeart/2005/8/layout/cycle4#1"/>
    <dgm:cxn modelId="{238BC5FB-A292-6C4B-ADFF-88662FE071B3}" srcId="{85A1545A-7237-0F44-9372-062160CAE2DA}" destId="{3853853C-9E12-D440-A64F-9A6AB1A92B8D}" srcOrd="0" destOrd="0" parTransId="{BC6A2EFB-95CC-5D4A-ADAE-01A1C79D65CC}" sibTransId="{F9D8CD39-EC0C-524E-840C-FF392575CE8F}"/>
    <dgm:cxn modelId="{F0378359-669C-F54F-8A76-1A721E646895}" type="presOf" srcId="{AB47817A-1009-3849-8C4C-F856EFC98368}" destId="{4E8283EA-2410-D746-B222-DB2B88E1DB6C}" srcOrd="1" destOrd="2" presId="urn:microsoft.com/office/officeart/2005/8/layout/cycle4#1"/>
    <dgm:cxn modelId="{16F9FEFE-76AD-C548-92CF-D90C6E8D384D}" type="presOf" srcId="{364878AE-501B-E94D-9919-8B1CE7525617}" destId="{4E8283EA-2410-D746-B222-DB2B88E1DB6C}" srcOrd="1" destOrd="1" presId="urn:microsoft.com/office/officeart/2005/8/layout/cycle4#1"/>
    <dgm:cxn modelId="{F4E6DA25-4BB3-FB45-80D7-B4B6B0E45FF1}" srcId="{85A1545A-7237-0F44-9372-062160CAE2DA}" destId="{285C8577-31B5-354D-9681-F7F1004A71DE}" srcOrd="4" destOrd="0" parTransId="{6879E642-5995-064E-9B9A-07B369A68057}" sibTransId="{FD71D191-41AF-714B-9EE7-957AA7C0797F}"/>
    <dgm:cxn modelId="{01D654F4-48B1-0A4D-A220-B41972990157}" srcId="{85A1545A-7237-0F44-9372-062160CAE2DA}" destId="{9979C4BA-D340-0C46-B18B-B2AC0348D380}" srcOrd="1" destOrd="0" parTransId="{B4C499DB-22B3-6347-8C55-E75F1EAD18C8}" sibTransId="{C1F5DF24-B80F-254F-B9A9-67C43AA30D22}"/>
    <dgm:cxn modelId="{21125D46-EEDE-204D-A932-14F552835768}" type="presOf" srcId="{E03347EE-39F4-1743-9D69-7D9F53A8BACE}" destId="{9FB60FE4-933E-0649-BE50-EC626B675CD1}" srcOrd="0" destOrd="2" presId="urn:microsoft.com/office/officeart/2005/8/layout/cycle4#1"/>
    <dgm:cxn modelId="{03535C9B-609A-BD49-B6D9-6F8D3943A7BC}" type="presOf" srcId="{75B76E27-6FDB-0C4E-BB4D-6F0EECAAC6EE}" destId="{7156E15B-F533-5241-92B3-0BC27775597A}" srcOrd="1" destOrd="2" presId="urn:microsoft.com/office/officeart/2005/8/layout/cycle4#1"/>
    <dgm:cxn modelId="{F5680AB7-80BF-3C44-B873-B3F1AE6CAEB1}" srcId="{C44879FE-38F4-934A-A187-A35A0C9FA692}" destId="{85A1545A-7237-0F44-9372-062160CAE2DA}" srcOrd="0" destOrd="0" parTransId="{74581BA0-F210-8844-84FC-F4C9566EB36E}" sibTransId="{3ABB3FBF-AE36-B946-8F7C-A110B2B30580}"/>
    <dgm:cxn modelId="{07D202D2-27F8-B341-80B1-31D9B3AA810E}" srcId="{C866242B-B076-3A44-8559-C19349610256}" destId="{75B76E27-6FDB-0C4E-BB4D-6F0EECAAC6EE}" srcOrd="2" destOrd="0" parTransId="{CCDA5EF0-26DD-D74C-879F-CAC3356E7DF4}" sibTransId="{62CF8DEB-CE40-C94C-B877-04D0C1AC227E}"/>
    <dgm:cxn modelId="{239219C7-379D-7048-9C23-328E70FE7031}" type="presOf" srcId="{A016A722-112E-BF49-B079-71E291C6A9DB}" destId="{270FAAC4-5ACB-5C41-A758-871FDCCC6AB3}" srcOrd="0" destOrd="0" presId="urn:microsoft.com/office/officeart/2005/8/layout/cycle4#1"/>
    <dgm:cxn modelId="{8E57C601-25CB-C14D-8CB4-F82B8DE68ABB}" type="presOf" srcId="{63CE0F0F-92DF-A046-92F1-25B39E230A0B}" destId="{D1D58A02-58B5-2742-81B8-96019577D9A3}" srcOrd="0" destOrd="2" presId="urn:microsoft.com/office/officeart/2005/8/layout/cycle4#1"/>
    <dgm:cxn modelId="{0DB34B6F-F31C-6544-A235-C1EFD8B81180}" type="presOf" srcId="{285C8577-31B5-354D-9681-F7F1004A71DE}" destId="{D1D58A02-58B5-2742-81B8-96019577D9A3}" srcOrd="0" destOrd="4" presId="urn:microsoft.com/office/officeart/2005/8/layout/cycle4#1"/>
    <dgm:cxn modelId="{701E31B1-D7A5-124D-B2C7-EF8F48D90CC7}" type="presOf" srcId="{0B6423FC-7406-724A-B400-EF176A03C077}" destId="{04C5A470-F811-8E48-AE65-81824DB740A3}" srcOrd="1" destOrd="5" presId="urn:microsoft.com/office/officeart/2005/8/layout/cycle4#1"/>
    <dgm:cxn modelId="{4B79F481-F195-3048-88B8-8278A004F1BB}" srcId="{364878AE-501B-E94D-9919-8B1CE7525617}" destId="{4FC1379C-B809-B144-9851-0201C8CCD40A}" srcOrd="1" destOrd="0" parTransId="{90CF288A-DA89-3F4E-8EAA-869731C182B3}" sibTransId="{3C19938B-310A-1E47-9262-479069D8F93D}"/>
    <dgm:cxn modelId="{494F461D-C58E-3A4D-812D-4C30BCFD1EBE}" type="presOf" srcId="{21BFBEE2-EB75-354F-B507-6A8094FC0FD5}" destId="{C5858FF1-ADE0-784E-8804-3C47463E2FB1}" srcOrd="1" destOrd="0" presId="urn:microsoft.com/office/officeart/2005/8/layout/cycle4#1"/>
    <dgm:cxn modelId="{C21A436B-9D79-2F4E-9198-BF5FD612DD5F}" srcId="{E7F93F3B-143E-F348-B759-A48A2F7534B6}" destId="{21BFBEE2-EB75-354F-B507-6A8094FC0FD5}" srcOrd="0" destOrd="0" parTransId="{F45C3627-329E-B347-B8B6-73A391B5D967}" sibTransId="{0493FB70-326A-4141-B31F-C4B6C68C76FC}"/>
    <dgm:cxn modelId="{243D1E6D-39CA-8645-A430-B72CF6CB0315}" type="presOf" srcId="{B6A22C6E-69F9-5B48-AEDF-BC701ED3F730}" destId="{7156E15B-F533-5241-92B3-0BC27775597A}" srcOrd="1" destOrd="1" presId="urn:microsoft.com/office/officeart/2005/8/layout/cycle4#1"/>
    <dgm:cxn modelId="{87329CEE-94BE-4350-BB48-9D0D570A6BC9}" srcId="{E7F93F3B-143E-F348-B759-A48A2F7534B6}" destId="{EE28A878-4FEC-4FC1-8FAF-690EF976EF3D}" srcOrd="4" destOrd="0" parTransId="{7C2B6077-1607-46B3-A15F-F6A335085E7F}" sibTransId="{E00B12BF-73B6-4AFF-82F4-1418945D5B08}"/>
    <dgm:cxn modelId="{90CA51B5-4453-B649-9587-08EFDF9B030A}" srcId="{E7F93F3B-143E-F348-B759-A48A2F7534B6}" destId="{E03347EE-39F4-1743-9D69-7D9F53A8BACE}" srcOrd="2" destOrd="0" parTransId="{26239764-2BF2-CA4A-8A83-079F83243880}" sibTransId="{999AF956-7309-554A-9574-AB823B7F5B3B}"/>
    <dgm:cxn modelId="{CBC6A99A-1EB0-6544-A07B-1B656715433D}" type="presOf" srcId="{FC6575DE-8763-B34F-9D51-27272057AEB7}" destId="{3B783CC2-03A7-D54C-8E6E-15E188B2D86D}" srcOrd="0" destOrd="0" presId="urn:microsoft.com/office/officeart/2005/8/layout/cycle4#1"/>
    <dgm:cxn modelId="{A16674EB-1046-C845-A84E-876E8C8215CF}" type="presOf" srcId="{E7F93F3B-143E-F348-B759-A48A2F7534B6}" destId="{05C62154-DD5C-1641-A479-226CFA1A54DE}" srcOrd="0" destOrd="0" presId="urn:microsoft.com/office/officeart/2005/8/layout/cycle4#1"/>
    <dgm:cxn modelId="{EA19F536-820A-8046-8FEE-14555D447775}" type="presOf" srcId="{3853853C-9E12-D440-A64F-9A6AB1A92B8D}" destId="{04C5A470-F811-8E48-AE65-81824DB740A3}" srcOrd="1" destOrd="0" presId="urn:microsoft.com/office/officeart/2005/8/layout/cycle4#1"/>
    <dgm:cxn modelId="{E342BE79-34DD-1B4D-A345-8A6D3A1C7BED}" type="presOf" srcId="{4FC1379C-B809-B144-9851-0201C8CCD40A}" destId="{270FAAC4-5ACB-5C41-A758-871FDCCC6AB3}" srcOrd="0" destOrd="3" presId="urn:microsoft.com/office/officeart/2005/8/layout/cycle4#1"/>
    <dgm:cxn modelId="{3F7A62AA-0BD0-4749-8F49-AEE217FBDD22}" type="presOf" srcId="{3853853C-9E12-D440-A64F-9A6AB1A92B8D}" destId="{D1D58A02-58B5-2742-81B8-96019577D9A3}" srcOrd="0" destOrd="0" presId="urn:microsoft.com/office/officeart/2005/8/layout/cycle4#1"/>
    <dgm:cxn modelId="{D2DC48DF-824C-D543-8CA5-484C551BF383}" srcId="{C866242B-B076-3A44-8559-C19349610256}" destId="{97DBFAAB-A033-DF48-889A-909A3EC85B64}" srcOrd="3" destOrd="0" parTransId="{B65F5C8F-996E-1D4B-9B4D-1DAABBD38C97}" sibTransId="{98CCFA8D-DCCD-244B-97BA-3A5331DE6BC0}"/>
    <dgm:cxn modelId="{319E6D48-907D-5945-A0E4-8D5B0E51B7FA}" type="presOf" srcId="{96EC4C0E-23BF-2B42-A0ED-84B51BA45311}" destId="{4E8283EA-2410-D746-B222-DB2B88E1DB6C}" srcOrd="1" destOrd="4" presId="urn:microsoft.com/office/officeart/2005/8/layout/cycle4#1"/>
    <dgm:cxn modelId="{1180F289-1F42-1046-972D-1AA85F5D6BD9}" type="presOf" srcId="{1A4AF4C0-BF31-424D-B00C-EF35F8B82ED1}" destId="{9FB60FE4-933E-0649-BE50-EC626B675CD1}" srcOrd="0" destOrd="1" presId="urn:microsoft.com/office/officeart/2005/8/layout/cycle4#1"/>
    <dgm:cxn modelId="{2436BE5E-8CE7-5E4E-A3E1-7DD35EE5F6F8}" type="presOf" srcId="{97DBFAAB-A033-DF48-889A-909A3EC85B64}" destId="{7156E15B-F533-5241-92B3-0BC27775597A}" srcOrd="1" destOrd="3" presId="urn:microsoft.com/office/officeart/2005/8/layout/cycle4#1"/>
    <dgm:cxn modelId="{37C928EC-24B3-2B4F-9203-3200F68D259A}" type="presOf" srcId="{1A4AF4C0-BF31-424D-B00C-EF35F8B82ED1}" destId="{C5858FF1-ADE0-784E-8804-3C47463E2FB1}" srcOrd="1" destOrd="1" presId="urn:microsoft.com/office/officeart/2005/8/layout/cycle4#1"/>
    <dgm:cxn modelId="{CB8545DE-5BF0-E043-AB1E-2C0137610B97}" srcId="{E7F93F3B-143E-F348-B759-A48A2F7534B6}" destId="{1A4AF4C0-BF31-424D-B00C-EF35F8B82ED1}" srcOrd="1" destOrd="0" parTransId="{2E4E0F95-3DBE-554C-A38A-68AC8E0DF91B}" sibTransId="{DE6266D7-1D84-D546-85CD-8E6BBF472D94}"/>
    <dgm:cxn modelId="{B72C750E-0408-4C45-873A-F2A89F529869}" type="presOf" srcId="{C1318F44-3214-D54F-A79D-CA12D3778F63}" destId="{04C5A470-F811-8E48-AE65-81824DB740A3}" srcOrd="1" destOrd="3" presId="urn:microsoft.com/office/officeart/2005/8/layout/cycle4#1"/>
    <dgm:cxn modelId="{C7576C55-3CD1-ED4B-8E3E-FC8D8DECAB1C}" srcId="{C44879FE-38F4-934A-A187-A35A0C9FA692}" destId="{C866242B-B076-3A44-8559-C19349610256}" srcOrd="1" destOrd="0" parTransId="{5F050FCC-255E-C54D-87B1-86CEC6305B5E}" sibTransId="{1F772BC5-B684-DC48-ACB3-381859253861}"/>
    <dgm:cxn modelId="{E643E0A9-FF3C-B648-A740-FBFC29C0010D}" type="presOf" srcId="{B6A22C6E-69F9-5B48-AEDF-BC701ED3F730}" destId="{310EF595-E7FF-C849-A403-46A4734FA4FA}" srcOrd="0" destOrd="1" presId="urn:microsoft.com/office/officeart/2005/8/layout/cycle4#1"/>
    <dgm:cxn modelId="{C8FDA53F-58E1-A247-8376-61F49DC68B5F}" type="presOf" srcId="{12AD2EA4-5895-1440-BF96-63AB52E4ACD0}" destId="{9FB60FE4-933E-0649-BE50-EC626B675CD1}" srcOrd="0" destOrd="3" presId="urn:microsoft.com/office/officeart/2005/8/layout/cycle4#1"/>
    <dgm:cxn modelId="{AF064650-7403-8041-8FF7-88A40AA51D71}" type="presOf" srcId="{0B6423FC-7406-724A-B400-EF176A03C077}" destId="{D1D58A02-58B5-2742-81B8-96019577D9A3}" srcOrd="0" destOrd="5" presId="urn:microsoft.com/office/officeart/2005/8/layout/cycle4#1"/>
    <dgm:cxn modelId="{E7291CD2-2FF9-A441-9D75-C24DDD7AFEA7}" type="presOf" srcId="{21BFBEE2-EB75-354F-B507-6A8094FC0FD5}" destId="{9FB60FE4-933E-0649-BE50-EC626B675CD1}" srcOrd="0" destOrd="0" presId="urn:microsoft.com/office/officeart/2005/8/layout/cycle4#1"/>
    <dgm:cxn modelId="{CC0AED9F-74B6-3640-9D8A-3441FA75A228}" type="presOf" srcId="{C1318F44-3214-D54F-A79D-CA12D3778F63}" destId="{D1D58A02-58B5-2742-81B8-96019577D9A3}" srcOrd="0" destOrd="3" presId="urn:microsoft.com/office/officeart/2005/8/layout/cycle4#1"/>
    <dgm:cxn modelId="{A01AA47A-9168-AC41-8B4D-EEDB231464FF}" type="presOf" srcId="{85A1545A-7237-0F44-9372-062160CAE2DA}" destId="{A2EF287D-D2E9-6B48-957B-9EACD8D8DB59}" srcOrd="0" destOrd="0" presId="urn:microsoft.com/office/officeart/2005/8/layout/cycle4#1"/>
    <dgm:cxn modelId="{231B3324-684C-6B42-9EAA-88CDAD1C4783}" type="presOf" srcId="{DC85E5E7-DB8B-6E40-A3B6-C7C90A8EAAAC}" destId="{D1D58A02-58B5-2742-81B8-96019577D9A3}" srcOrd="0" destOrd="6" presId="urn:microsoft.com/office/officeart/2005/8/layout/cycle4#1"/>
    <dgm:cxn modelId="{D4FA7523-C445-B741-A231-250C70901464}" srcId="{85A1545A-7237-0F44-9372-062160CAE2DA}" destId="{DC85E5E7-DB8B-6E40-A3B6-C7C90A8EAAAC}" srcOrd="6" destOrd="0" parTransId="{A61039EB-8268-7240-AB77-BB0D693E9E81}" sibTransId="{6F60A812-6671-764B-AC54-406530150900}"/>
    <dgm:cxn modelId="{7974FD97-8903-D94F-A24D-81D5B0FB0A25}" type="presOf" srcId="{C866242B-B076-3A44-8559-C19349610256}" destId="{2F2AF6E4-3EBF-FD43-A3AD-1826CC593D97}" srcOrd="0" destOrd="0" presId="urn:microsoft.com/office/officeart/2005/8/layout/cycle4#1"/>
    <dgm:cxn modelId="{353B1A1B-8788-AF4D-85CC-9C88E25550C1}" srcId="{85A1545A-7237-0F44-9372-062160CAE2DA}" destId="{0B6423FC-7406-724A-B400-EF176A03C077}" srcOrd="5" destOrd="0" parTransId="{34C76D2C-4904-FE4F-A8CB-0306ABF1538A}" sibTransId="{E7E82173-68BD-F14C-BE87-FDC653B3E194}"/>
    <dgm:cxn modelId="{FCE23A92-8A6E-D646-A640-4FB9359F5BE2}" srcId="{FC6575DE-8763-B34F-9D51-27272057AEB7}" destId="{A016A722-112E-BF49-B079-71E291C6A9DB}" srcOrd="0" destOrd="0" parTransId="{47CD1F2D-9C78-EE4C-BB36-663AB15272F5}" sibTransId="{739A491E-7BA2-A840-8D53-A289F9B56721}"/>
    <dgm:cxn modelId="{534BE0F1-CDE0-8E4D-89CE-20251CD8B3AC}" type="presOf" srcId="{4FC1379C-B809-B144-9851-0201C8CCD40A}" destId="{4E8283EA-2410-D746-B222-DB2B88E1DB6C}" srcOrd="1" destOrd="3" presId="urn:microsoft.com/office/officeart/2005/8/layout/cycle4#1"/>
    <dgm:cxn modelId="{790A2A1D-0737-4BA4-84D6-B0F1FB24173D}" type="presOf" srcId="{EE28A878-4FEC-4FC1-8FAF-690EF976EF3D}" destId="{C5858FF1-ADE0-784E-8804-3C47463E2FB1}" srcOrd="1" destOrd="4" presId="urn:microsoft.com/office/officeart/2005/8/layout/cycle4#1"/>
    <dgm:cxn modelId="{370E6D33-CB5F-7041-90FC-6A02014B73E9}" srcId="{C44879FE-38F4-934A-A187-A35A0C9FA692}" destId="{FC6575DE-8763-B34F-9D51-27272057AEB7}" srcOrd="3" destOrd="0" parTransId="{C429E382-65FF-D844-8CF8-66E728997EC5}" sibTransId="{9C5A03D3-25E6-CF41-80FD-93FA964FACE3}"/>
    <dgm:cxn modelId="{5252E674-2A57-A248-89C8-C5F46C3BA444}" srcId="{85A1545A-7237-0F44-9372-062160CAE2DA}" destId="{C1318F44-3214-D54F-A79D-CA12D3778F63}" srcOrd="3" destOrd="0" parTransId="{9D171B2D-D86D-634D-B687-8E0A890C2EAD}" sibTransId="{D7829DFB-8467-2A41-8784-3C933F4D9DCD}"/>
    <dgm:cxn modelId="{74249671-FA94-6C49-BDB0-63CE2CBCC5C2}" type="presOf" srcId="{96EC4C0E-23BF-2B42-A0ED-84B51BA45311}" destId="{270FAAC4-5ACB-5C41-A758-871FDCCC6AB3}" srcOrd="0" destOrd="4" presId="urn:microsoft.com/office/officeart/2005/8/layout/cycle4#1"/>
    <dgm:cxn modelId="{D34BA697-C61B-734C-BB19-CFD3183B6290}" type="presOf" srcId="{9979C4BA-D340-0C46-B18B-B2AC0348D380}" destId="{D1D58A02-58B5-2742-81B8-96019577D9A3}" srcOrd="0" destOrd="1" presId="urn:microsoft.com/office/officeart/2005/8/layout/cycle4#1"/>
    <dgm:cxn modelId="{46192674-6A6C-D047-BDDB-F7DE803D9C33}" srcId="{FC6575DE-8763-B34F-9D51-27272057AEB7}" destId="{364878AE-501B-E94D-9919-8B1CE7525617}" srcOrd="1" destOrd="0" parTransId="{BB399EBF-6DCD-674C-A662-5887B80F4F23}" sibTransId="{844FA7E7-C7FD-194A-9C6D-72A79EB15976}"/>
    <dgm:cxn modelId="{FF4BBD7D-7738-A443-9B68-27491B3CB3B5}" type="presOf" srcId="{603E7FA3-A4DC-C244-B32F-AFC79046CF63}" destId="{7156E15B-F533-5241-92B3-0BC27775597A}" srcOrd="1" destOrd="4" presId="urn:microsoft.com/office/officeart/2005/8/layout/cycle4#1"/>
    <dgm:cxn modelId="{32A79BCF-FD91-F849-8C6F-7488C30F9DDB}" type="presOf" srcId="{DC85E5E7-DB8B-6E40-A3B6-C7C90A8EAAAC}" destId="{04C5A470-F811-8E48-AE65-81824DB740A3}" srcOrd="1" destOrd="6" presId="urn:microsoft.com/office/officeart/2005/8/layout/cycle4#1"/>
    <dgm:cxn modelId="{B2278081-23B9-D949-8A91-A1D1C606FC53}" srcId="{C44879FE-38F4-934A-A187-A35A0C9FA692}" destId="{E7F93F3B-143E-F348-B759-A48A2F7534B6}" srcOrd="2" destOrd="0" parTransId="{1F59A755-6295-FB45-9376-8507AE8DCAD9}" sibTransId="{17C56955-B3EF-874F-81D9-1EE6ABB97C99}"/>
    <dgm:cxn modelId="{1A75E91F-9A25-B74C-80C2-0892856EE6D0}" srcId="{E7F93F3B-143E-F348-B759-A48A2F7534B6}" destId="{12AD2EA4-5895-1440-BF96-63AB52E4ACD0}" srcOrd="3" destOrd="0" parTransId="{778C6870-334F-E44D-B979-840ACCF52731}" sibTransId="{D003C124-48B7-C742-A4E5-F44F0F5E9580}"/>
    <dgm:cxn modelId="{FAEDB787-FB4C-864D-A9FC-0EA4F02AC695}" type="presOf" srcId="{C44879FE-38F4-934A-A187-A35A0C9FA692}" destId="{382F2453-DDEB-1F48-BDD9-9307635CA16C}" srcOrd="0" destOrd="0" presId="urn:microsoft.com/office/officeart/2005/8/layout/cycle4#1"/>
    <dgm:cxn modelId="{98C06AC8-4D5E-4046-8103-9376F0983715}" type="presOf" srcId="{12AD2EA4-5895-1440-BF96-63AB52E4ACD0}" destId="{C5858FF1-ADE0-784E-8804-3C47463E2FB1}" srcOrd="1" destOrd="3" presId="urn:microsoft.com/office/officeart/2005/8/layout/cycle4#1"/>
    <dgm:cxn modelId="{78C20762-2661-B741-B4D6-7B3D1C7591C6}" srcId="{C866242B-B076-3A44-8559-C19349610256}" destId="{603E7FA3-A4DC-C244-B32F-AFC79046CF63}" srcOrd="4" destOrd="0" parTransId="{7B8365E0-FDE7-F944-9E48-95B50E51F66E}" sibTransId="{194073A4-52C3-554D-B13F-D3559FD3B558}"/>
    <dgm:cxn modelId="{FD4EB815-F6B6-FB41-8C49-7FB7608E28BA}" srcId="{C866242B-B076-3A44-8559-C19349610256}" destId="{B6A22C6E-69F9-5B48-AEDF-BC701ED3F730}" srcOrd="1" destOrd="0" parTransId="{E69F0076-452F-7147-82CC-AD06E1F02991}" sibTransId="{DCB5EE97-50C2-064E-A1A4-8DF61C61479E}"/>
    <dgm:cxn modelId="{CC5E0EC4-7118-4875-84E6-D0BF2D3F2251}" type="presOf" srcId="{EE28A878-4FEC-4FC1-8FAF-690EF976EF3D}" destId="{9FB60FE4-933E-0649-BE50-EC626B675CD1}" srcOrd="0" destOrd="4" presId="urn:microsoft.com/office/officeart/2005/8/layout/cycle4#1"/>
    <dgm:cxn modelId="{D1E742DC-E330-4C4E-B2E8-647101F396E1}" type="presParOf" srcId="{382F2453-DDEB-1F48-BDD9-9307635CA16C}" destId="{E6E186DA-EEAA-AE49-B782-176B34D5E3A6}" srcOrd="0" destOrd="0" presId="urn:microsoft.com/office/officeart/2005/8/layout/cycle4#1"/>
    <dgm:cxn modelId="{BDD30651-3AB9-AD4F-A3FC-3AD5BD438741}" type="presParOf" srcId="{E6E186DA-EEAA-AE49-B782-176B34D5E3A6}" destId="{3DEB46A9-6FF2-1545-A9D2-40C8A9C1DEC4}" srcOrd="0" destOrd="0" presId="urn:microsoft.com/office/officeart/2005/8/layout/cycle4#1"/>
    <dgm:cxn modelId="{15D1EE6F-5668-5149-A425-6EB0F24E32F7}" type="presParOf" srcId="{3DEB46A9-6FF2-1545-A9D2-40C8A9C1DEC4}" destId="{D1D58A02-58B5-2742-81B8-96019577D9A3}" srcOrd="0" destOrd="0" presId="urn:microsoft.com/office/officeart/2005/8/layout/cycle4#1"/>
    <dgm:cxn modelId="{EE43B81A-F870-7D4E-9B05-25FC88480218}" type="presParOf" srcId="{3DEB46A9-6FF2-1545-A9D2-40C8A9C1DEC4}" destId="{04C5A470-F811-8E48-AE65-81824DB740A3}" srcOrd="1" destOrd="0" presId="urn:microsoft.com/office/officeart/2005/8/layout/cycle4#1"/>
    <dgm:cxn modelId="{E98287AF-CAE7-9D43-8E74-1225DE7B744C}" type="presParOf" srcId="{E6E186DA-EEAA-AE49-B782-176B34D5E3A6}" destId="{1905F608-B1AA-0F43-BBE0-7CAF241A3F32}" srcOrd="1" destOrd="0" presId="urn:microsoft.com/office/officeart/2005/8/layout/cycle4#1"/>
    <dgm:cxn modelId="{F36113A1-F341-B94B-9665-B0AA47C53A93}" type="presParOf" srcId="{1905F608-B1AA-0F43-BBE0-7CAF241A3F32}" destId="{310EF595-E7FF-C849-A403-46A4734FA4FA}" srcOrd="0" destOrd="0" presId="urn:microsoft.com/office/officeart/2005/8/layout/cycle4#1"/>
    <dgm:cxn modelId="{9523DBFD-60D3-7B47-8F57-22FB44548BE1}" type="presParOf" srcId="{1905F608-B1AA-0F43-BBE0-7CAF241A3F32}" destId="{7156E15B-F533-5241-92B3-0BC27775597A}" srcOrd="1" destOrd="0" presId="urn:microsoft.com/office/officeart/2005/8/layout/cycle4#1"/>
    <dgm:cxn modelId="{F9E284D1-CAE3-F14D-A8BF-095C3FDFF0AF}" type="presParOf" srcId="{E6E186DA-EEAA-AE49-B782-176B34D5E3A6}" destId="{2E237240-5F29-BD49-A399-E30E2E99E312}" srcOrd="2" destOrd="0" presId="urn:microsoft.com/office/officeart/2005/8/layout/cycle4#1"/>
    <dgm:cxn modelId="{560D5851-3530-1243-AB91-152E02DF869C}" type="presParOf" srcId="{2E237240-5F29-BD49-A399-E30E2E99E312}" destId="{9FB60FE4-933E-0649-BE50-EC626B675CD1}" srcOrd="0" destOrd="0" presId="urn:microsoft.com/office/officeart/2005/8/layout/cycle4#1"/>
    <dgm:cxn modelId="{C8EFC7E5-85F5-0A4D-98FB-F387CE0F3292}" type="presParOf" srcId="{2E237240-5F29-BD49-A399-E30E2E99E312}" destId="{C5858FF1-ADE0-784E-8804-3C47463E2FB1}" srcOrd="1" destOrd="0" presId="urn:microsoft.com/office/officeart/2005/8/layout/cycle4#1"/>
    <dgm:cxn modelId="{87A00012-A3B0-2449-B75D-3D0B268DE11D}" type="presParOf" srcId="{E6E186DA-EEAA-AE49-B782-176B34D5E3A6}" destId="{63DBF423-1FC5-E44B-ACAF-F018F4F4D0DB}" srcOrd="3" destOrd="0" presId="urn:microsoft.com/office/officeart/2005/8/layout/cycle4#1"/>
    <dgm:cxn modelId="{0AB8B4A7-F25A-8B4A-BDFA-D98A4AC2AD4A}" type="presParOf" srcId="{63DBF423-1FC5-E44B-ACAF-F018F4F4D0DB}" destId="{270FAAC4-5ACB-5C41-A758-871FDCCC6AB3}" srcOrd="0" destOrd="0" presId="urn:microsoft.com/office/officeart/2005/8/layout/cycle4#1"/>
    <dgm:cxn modelId="{67B59289-F555-AE42-AB55-F17A65CBF3AC}" type="presParOf" srcId="{63DBF423-1FC5-E44B-ACAF-F018F4F4D0DB}" destId="{4E8283EA-2410-D746-B222-DB2B88E1DB6C}" srcOrd="1" destOrd="0" presId="urn:microsoft.com/office/officeart/2005/8/layout/cycle4#1"/>
    <dgm:cxn modelId="{A135ADDE-F507-C54C-9376-5698310F022D}" type="presParOf" srcId="{E6E186DA-EEAA-AE49-B782-176B34D5E3A6}" destId="{8652AFF7-8540-EA43-BBB1-C481F2EEDF24}" srcOrd="4" destOrd="0" presId="urn:microsoft.com/office/officeart/2005/8/layout/cycle4#1"/>
    <dgm:cxn modelId="{BB5231A4-7505-404A-BF77-B02065647036}" type="presParOf" srcId="{382F2453-DDEB-1F48-BDD9-9307635CA16C}" destId="{F96FE42E-78C6-484C-AEE7-4E83B6B994E1}" srcOrd="1" destOrd="0" presId="urn:microsoft.com/office/officeart/2005/8/layout/cycle4#1"/>
    <dgm:cxn modelId="{E5E503BC-D8B9-FC45-A60C-EBC7DCCD2079}" type="presParOf" srcId="{F96FE42E-78C6-484C-AEE7-4E83B6B994E1}" destId="{A2EF287D-D2E9-6B48-957B-9EACD8D8DB59}" srcOrd="0" destOrd="0" presId="urn:microsoft.com/office/officeart/2005/8/layout/cycle4#1"/>
    <dgm:cxn modelId="{4F907671-43AA-A74D-A5B6-BD023A05AC21}" type="presParOf" srcId="{F96FE42E-78C6-484C-AEE7-4E83B6B994E1}" destId="{2F2AF6E4-3EBF-FD43-A3AD-1826CC593D97}" srcOrd="1" destOrd="0" presId="urn:microsoft.com/office/officeart/2005/8/layout/cycle4#1"/>
    <dgm:cxn modelId="{BA51CE9E-4768-6E47-9C7D-FC37FEEA63DB}" type="presParOf" srcId="{F96FE42E-78C6-484C-AEE7-4E83B6B994E1}" destId="{05C62154-DD5C-1641-A479-226CFA1A54DE}" srcOrd="2" destOrd="0" presId="urn:microsoft.com/office/officeart/2005/8/layout/cycle4#1"/>
    <dgm:cxn modelId="{FAA368A1-E8AF-3646-A9A1-5AF4766B89ED}" type="presParOf" srcId="{F96FE42E-78C6-484C-AEE7-4E83B6B994E1}" destId="{3B783CC2-03A7-D54C-8E6E-15E188B2D86D}" srcOrd="3" destOrd="0" presId="urn:microsoft.com/office/officeart/2005/8/layout/cycle4#1"/>
    <dgm:cxn modelId="{DBFB19DB-B132-9A42-A7EA-09C3FBC43027}" type="presParOf" srcId="{F96FE42E-78C6-484C-AEE7-4E83B6B994E1}" destId="{AC7F6BAE-EDD8-A145-A29E-5EDAC210BF3E}" srcOrd="4" destOrd="0" presId="urn:microsoft.com/office/officeart/2005/8/layout/cycle4#1"/>
    <dgm:cxn modelId="{993519E0-12C0-7B4A-9557-843C23BDE1F8}" type="presParOf" srcId="{382F2453-DDEB-1F48-BDD9-9307635CA16C}" destId="{D9A53F94-A257-7247-AE6B-40862ECF8A53}" srcOrd="2" destOrd="0" presId="urn:microsoft.com/office/officeart/2005/8/layout/cycle4#1"/>
    <dgm:cxn modelId="{6100C116-85A4-7548-ACD7-F6F7A0FCB6A3}" type="presParOf" srcId="{382F2453-DDEB-1F48-BDD9-9307635CA16C}" destId="{506033F2-2578-E64C-8817-751861853DDD}" srcOrd="3" destOrd="0" presId="urn:microsoft.com/office/officeart/2005/8/layout/cycle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4745F4-A794-2546-809D-3F1CE308CB8C}" type="doc">
      <dgm:prSet loTypeId="urn:microsoft.com/office/officeart/2005/8/layout/hProcess9" loCatId="" qsTypeId="urn:microsoft.com/office/officeart/2005/8/quickstyle/simple4" qsCatId="simple" csTypeId="urn:microsoft.com/office/officeart/2005/8/colors/accent1_2" csCatId="accent1" phldr="1"/>
      <dgm:spPr/>
    </dgm:pt>
    <dgm:pt modelId="{09021FDA-360B-8C4F-A20B-0A5B2CBD3B89}">
      <dgm:prSet phldrT="[Text]"/>
      <dgm:spPr/>
      <dgm:t>
        <a:bodyPr/>
        <a:lstStyle/>
        <a:p>
          <a:r>
            <a:rPr lang="en-US" smtClean="0"/>
            <a:t>Evaluar la necesidad inmediata</a:t>
          </a:r>
          <a:endParaRPr lang="en-US" dirty="0"/>
        </a:p>
      </dgm:t>
    </dgm:pt>
    <dgm:pt modelId="{5D3311D2-74D1-6E43-8B0A-48F31BA19FA4}" type="parTrans" cxnId="{5BBAA013-8141-E543-85D9-ED391D572857}">
      <dgm:prSet/>
      <dgm:spPr/>
      <dgm:t>
        <a:bodyPr/>
        <a:lstStyle/>
        <a:p>
          <a:endParaRPr lang="en-US"/>
        </a:p>
      </dgm:t>
    </dgm:pt>
    <dgm:pt modelId="{F896EEF5-435A-0E44-9D98-D65C479FFD15}" type="sibTrans" cxnId="{5BBAA013-8141-E543-85D9-ED391D572857}">
      <dgm:prSet/>
      <dgm:spPr/>
      <dgm:t>
        <a:bodyPr/>
        <a:lstStyle/>
        <a:p>
          <a:endParaRPr lang="en-US"/>
        </a:p>
      </dgm:t>
    </dgm:pt>
    <dgm:pt modelId="{2426BB1E-E974-634C-BFBE-686C3A334617}">
      <dgm:prSet phldrT="[Text]"/>
      <dgm:spPr/>
      <dgm:t>
        <a:bodyPr/>
        <a:lstStyle/>
        <a:p>
          <a:r>
            <a:rPr lang="en-US" smtClean="0"/>
            <a:t>Seleccionar el comportamiento para el cambio</a:t>
          </a:r>
          <a:endParaRPr lang="en-US" dirty="0"/>
        </a:p>
      </dgm:t>
    </dgm:pt>
    <dgm:pt modelId="{3DB94431-A557-B549-A153-780E5A7B7907}" type="parTrans" cxnId="{59F30144-6725-7746-A566-30FE8E015864}">
      <dgm:prSet/>
      <dgm:spPr/>
      <dgm:t>
        <a:bodyPr/>
        <a:lstStyle/>
        <a:p>
          <a:endParaRPr lang="en-US"/>
        </a:p>
      </dgm:t>
    </dgm:pt>
    <dgm:pt modelId="{F0362C62-9C23-B442-85C7-4E578C747C2F}" type="sibTrans" cxnId="{59F30144-6725-7746-A566-30FE8E015864}">
      <dgm:prSet/>
      <dgm:spPr/>
      <dgm:t>
        <a:bodyPr/>
        <a:lstStyle/>
        <a:p>
          <a:endParaRPr lang="en-US"/>
        </a:p>
      </dgm:t>
    </dgm:pt>
    <dgm:pt modelId="{D8906525-0364-344F-B299-B7BF671566DF}">
      <dgm:prSet phldrT="[Text]"/>
      <dgm:spPr/>
      <dgm:t>
        <a:bodyPr/>
        <a:lstStyle/>
        <a:p>
          <a:r>
            <a:rPr lang="en-US" smtClean="0"/>
            <a:t>Decidir una intervención que pueda aplicarse y evaluarse</a:t>
          </a:r>
          <a:endParaRPr lang="en-US" dirty="0"/>
        </a:p>
      </dgm:t>
    </dgm:pt>
    <dgm:pt modelId="{7844F5C8-2DDD-AA48-9291-FB22CAB2967E}" type="parTrans" cxnId="{4EFF0895-94FA-1844-8FC7-3BCD9AA42BA8}">
      <dgm:prSet/>
      <dgm:spPr/>
      <dgm:t>
        <a:bodyPr/>
        <a:lstStyle/>
        <a:p>
          <a:endParaRPr lang="en-US"/>
        </a:p>
      </dgm:t>
    </dgm:pt>
    <dgm:pt modelId="{3F5C145D-A869-C942-B9A9-5A292ED24289}" type="sibTrans" cxnId="{4EFF0895-94FA-1844-8FC7-3BCD9AA42BA8}">
      <dgm:prSet/>
      <dgm:spPr/>
      <dgm:t>
        <a:bodyPr/>
        <a:lstStyle/>
        <a:p>
          <a:endParaRPr lang="en-US"/>
        </a:p>
      </dgm:t>
    </dgm:pt>
    <dgm:pt modelId="{11766A29-8871-4849-888D-0CB86CD0E185}" type="pres">
      <dgm:prSet presAssocID="{A54745F4-A794-2546-809D-3F1CE308CB8C}" presName="CompostProcess" presStyleCnt="0">
        <dgm:presLayoutVars>
          <dgm:dir/>
          <dgm:resizeHandles val="exact"/>
        </dgm:presLayoutVars>
      </dgm:prSet>
      <dgm:spPr/>
    </dgm:pt>
    <dgm:pt modelId="{D56600AC-0657-D147-B39A-C327AF527456}" type="pres">
      <dgm:prSet presAssocID="{A54745F4-A794-2546-809D-3F1CE308CB8C}" presName="arrow" presStyleLbl="bgShp" presStyleIdx="0" presStyleCnt="1"/>
      <dgm:spPr/>
    </dgm:pt>
    <dgm:pt modelId="{420F98A2-2872-8D48-8108-448402CF20AF}" type="pres">
      <dgm:prSet presAssocID="{A54745F4-A794-2546-809D-3F1CE308CB8C}" presName="linearProcess" presStyleCnt="0"/>
      <dgm:spPr/>
    </dgm:pt>
    <dgm:pt modelId="{38C8840D-5F23-FE44-8269-628BE1E09467}" type="pres">
      <dgm:prSet presAssocID="{09021FDA-360B-8C4F-A20B-0A5B2CBD3B89}" presName="textNode" presStyleLbl="node1" presStyleIdx="0" presStyleCnt="3">
        <dgm:presLayoutVars>
          <dgm:bulletEnabled val="1"/>
        </dgm:presLayoutVars>
      </dgm:prSet>
      <dgm:spPr/>
      <dgm:t>
        <a:bodyPr/>
        <a:lstStyle/>
        <a:p>
          <a:endParaRPr lang="en-US"/>
        </a:p>
      </dgm:t>
    </dgm:pt>
    <dgm:pt modelId="{2A8E09AC-43C4-6741-BA6C-9F9E932542E4}" type="pres">
      <dgm:prSet presAssocID="{F896EEF5-435A-0E44-9D98-D65C479FFD15}" presName="sibTrans" presStyleCnt="0"/>
      <dgm:spPr/>
    </dgm:pt>
    <dgm:pt modelId="{BF5033F6-84B7-7845-9C90-10E430C27BAD}" type="pres">
      <dgm:prSet presAssocID="{2426BB1E-E974-634C-BFBE-686C3A334617}" presName="textNode" presStyleLbl="node1" presStyleIdx="1" presStyleCnt="3">
        <dgm:presLayoutVars>
          <dgm:bulletEnabled val="1"/>
        </dgm:presLayoutVars>
      </dgm:prSet>
      <dgm:spPr/>
      <dgm:t>
        <a:bodyPr/>
        <a:lstStyle/>
        <a:p>
          <a:endParaRPr lang="en-US"/>
        </a:p>
      </dgm:t>
    </dgm:pt>
    <dgm:pt modelId="{EE426FB1-4FD9-F345-9500-C803EF9DAFFE}" type="pres">
      <dgm:prSet presAssocID="{F0362C62-9C23-B442-85C7-4E578C747C2F}" presName="sibTrans" presStyleCnt="0"/>
      <dgm:spPr/>
    </dgm:pt>
    <dgm:pt modelId="{72EB00AE-CCA8-BF44-B7E3-3F28832B9946}" type="pres">
      <dgm:prSet presAssocID="{D8906525-0364-344F-B299-B7BF671566DF}" presName="textNode" presStyleLbl="node1" presStyleIdx="2" presStyleCnt="3">
        <dgm:presLayoutVars>
          <dgm:bulletEnabled val="1"/>
        </dgm:presLayoutVars>
      </dgm:prSet>
      <dgm:spPr/>
      <dgm:t>
        <a:bodyPr/>
        <a:lstStyle/>
        <a:p>
          <a:endParaRPr lang="en-US"/>
        </a:p>
      </dgm:t>
    </dgm:pt>
  </dgm:ptLst>
  <dgm:cxnLst>
    <dgm:cxn modelId="{59F30144-6725-7746-A566-30FE8E015864}" srcId="{A54745F4-A794-2546-809D-3F1CE308CB8C}" destId="{2426BB1E-E974-634C-BFBE-686C3A334617}" srcOrd="1" destOrd="0" parTransId="{3DB94431-A557-B549-A153-780E5A7B7907}" sibTransId="{F0362C62-9C23-B442-85C7-4E578C747C2F}"/>
    <dgm:cxn modelId="{5BBAA013-8141-E543-85D9-ED391D572857}" srcId="{A54745F4-A794-2546-809D-3F1CE308CB8C}" destId="{09021FDA-360B-8C4F-A20B-0A5B2CBD3B89}" srcOrd="0" destOrd="0" parTransId="{5D3311D2-74D1-6E43-8B0A-48F31BA19FA4}" sibTransId="{F896EEF5-435A-0E44-9D98-D65C479FFD15}"/>
    <dgm:cxn modelId="{25F98020-5A04-7A45-952A-F843827E7B6C}" type="presOf" srcId="{A54745F4-A794-2546-809D-3F1CE308CB8C}" destId="{11766A29-8871-4849-888D-0CB86CD0E185}" srcOrd="0" destOrd="0" presId="urn:microsoft.com/office/officeart/2005/8/layout/hProcess9"/>
    <dgm:cxn modelId="{4EFF0895-94FA-1844-8FC7-3BCD9AA42BA8}" srcId="{A54745F4-A794-2546-809D-3F1CE308CB8C}" destId="{D8906525-0364-344F-B299-B7BF671566DF}" srcOrd="2" destOrd="0" parTransId="{7844F5C8-2DDD-AA48-9291-FB22CAB2967E}" sibTransId="{3F5C145D-A869-C942-B9A9-5A292ED24289}"/>
    <dgm:cxn modelId="{C759FF47-FB33-A145-938A-EDBABE630817}" type="presOf" srcId="{D8906525-0364-344F-B299-B7BF671566DF}" destId="{72EB00AE-CCA8-BF44-B7E3-3F28832B9946}" srcOrd="0" destOrd="0" presId="urn:microsoft.com/office/officeart/2005/8/layout/hProcess9"/>
    <dgm:cxn modelId="{40649538-C09E-7543-9F41-2B7949461190}" type="presOf" srcId="{09021FDA-360B-8C4F-A20B-0A5B2CBD3B89}" destId="{38C8840D-5F23-FE44-8269-628BE1E09467}" srcOrd="0" destOrd="0" presId="urn:microsoft.com/office/officeart/2005/8/layout/hProcess9"/>
    <dgm:cxn modelId="{C16E70B4-5C72-654C-A58C-ABACA5D92CD0}" type="presOf" srcId="{2426BB1E-E974-634C-BFBE-686C3A334617}" destId="{BF5033F6-84B7-7845-9C90-10E430C27BAD}" srcOrd="0" destOrd="0" presId="urn:microsoft.com/office/officeart/2005/8/layout/hProcess9"/>
    <dgm:cxn modelId="{A8C2EBFC-D2E2-3849-A91E-0DACD7E5DD9C}" type="presParOf" srcId="{11766A29-8871-4849-888D-0CB86CD0E185}" destId="{D56600AC-0657-D147-B39A-C327AF527456}" srcOrd="0" destOrd="0" presId="urn:microsoft.com/office/officeart/2005/8/layout/hProcess9"/>
    <dgm:cxn modelId="{2CBCA2B9-96B6-784C-907A-52B891A98D99}" type="presParOf" srcId="{11766A29-8871-4849-888D-0CB86CD0E185}" destId="{420F98A2-2872-8D48-8108-448402CF20AF}" srcOrd="1" destOrd="0" presId="urn:microsoft.com/office/officeart/2005/8/layout/hProcess9"/>
    <dgm:cxn modelId="{D16EE40E-B95A-544A-9CFD-ADF198ACEB63}" type="presParOf" srcId="{420F98A2-2872-8D48-8108-448402CF20AF}" destId="{38C8840D-5F23-FE44-8269-628BE1E09467}" srcOrd="0" destOrd="0" presId="urn:microsoft.com/office/officeart/2005/8/layout/hProcess9"/>
    <dgm:cxn modelId="{8C5E7E51-2C32-5A41-8F6F-44BD84448952}" type="presParOf" srcId="{420F98A2-2872-8D48-8108-448402CF20AF}" destId="{2A8E09AC-43C4-6741-BA6C-9F9E932542E4}" srcOrd="1" destOrd="0" presId="urn:microsoft.com/office/officeart/2005/8/layout/hProcess9"/>
    <dgm:cxn modelId="{258D8BB6-4028-8F46-85DE-3767DDDC66F4}" type="presParOf" srcId="{420F98A2-2872-8D48-8108-448402CF20AF}" destId="{BF5033F6-84B7-7845-9C90-10E430C27BAD}" srcOrd="2" destOrd="0" presId="urn:microsoft.com/office/officeart/2005/8/layout/hProcess9"/>
    <dgm:cxn modelId="{069AF749-09BF-CD4F-9AD0-A97B9E72FC08}" type="presParOf" srcId="{420F98A2-2872-8D48-8108-448402CF20AF}" destId="{EE426FB1-4FD9-F345-9500-C803EF9DAFFE}" srcOrd="3" destOrd="0" presId="urn:microsoft.com/office/officeart/2005/8/layout/hProcess9"/>
    <dgm:cxn modelId="{5BDE7E4F-F419-F44D-803D-1EFE9B6E198F}" type="presParOf" srcId="{420F98A2-2872-8D48-8108-448402CF20AF}" destId="{72EB00AE-CCA8-BF44-B7E3-3F28832B9946}"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B60FE4-933E-0649-BE50-EC626B675CD1}">
      <dsp:nvSpPr>
        <dsp:cNvPr id="0" name=""/>
        <dsp:cNvSpPr/>
      </dsp:nvSpPr>
      <dsp:spPr>
        <a:xfrm>
          <a:off x="3385471" y="2073416"/>
          <a:ext cx="2710528" cy="227898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smtClean="0"/>
            <a:t>       Mantenimiento  </a:t>
          </a:r>
          <a:endParaRPr lang="en-US" sz="1200" kern="1200" dirty="0"/>
        </a:p>
        <a:p>
          <a:pPr marL="114300" lvl="1" indent="-114300" algn="l" defTabSz="533400">
            <a:lnSpc>
              <a:spcPct val="90000"/>
            </a:lnSpc>
            <a:spcBef>
              <a:spcPct val="0"/>
            </a:spcBef>
            <a:spcAft>
              <a:spcPct val="15000"/>
            </a:spcAft>
            <a:buChar char="••"/>
          </a:pPr>
          <a:r>
            <a:rPr lang="en-US" sz="1200" kern="1200" dirty="0" smtClean="0"/>
            <a:t>6 6 </a:t>
          </a:r>
          <a:r>
            <a:rPr lang="en-US" sz="1200" kern="1200" dirty="0" err="1" smtClean="0"/>
            <a:t>meses</a:t>
          </a:r>
          <a:r>
            <a:rPr lang="en-US" sz="1200" kern="1200" dirty="0" smtClean="0"/>
            <a:t> o </a:t>
          </a:r>
          <a:r>
            <a:rPr lang="en-US" sz="1200" kern="1200" dirty="0" err="1" smtClean="0"/>
            <a:t>más</a:t>
          </a:r>
          <a:r>
            <a:rPr lang="en-US" sz="1200" kern="1200" dirty="0" smtClean="0"/>
            <a:t> de </a:t>
          </a:r>
          <a:r>
            <a:rPr lang="en-US" sz="1200" kern="1200" dirty="0" err="1" smtClean="0"/>
            <a:t>abstinencia</a:t>
          </a:r>
          <a:endParaRPr lang="en-US" sz="1200" kern="1200" dirty="0"/>
        </a:p>
        <a:p>
          <a:pPr marL="114300" lvl="1" indent="-114300" algn="l" defTabSz="533400">
            <a:lnSpc>
              <a:spcPct val="90000"/>
            </a:lnSpc>
            <a:spcBef>
              <a:spcPct val="0"/>
            </a:spcBef>
            <a:spcAft>
              <a:spcPct val="15000"/>
            </a:spcAft>
            <a:buChar char="••"/>
          </a:pPr>
          <a:r>
            <a:rPr lang="en-US" sz="1200" kern="1200" smtClean="0"/>
            <a:t>Planificación del tratamiento</a:t>
          </a:r>
          <a:endParaRPr lang="en-US" sz="1200" kern="1200" dirty="0"/>
        </a:p>
        <a:p>
          <a:pPr marL="114300" lvl="1" indent="-114300" algn="l" defTabSz="533400">
            <a:lnSpc>
              <a:spcPct val="90000"/>
            </a:lnSpc>
            <a:spcBef>
              <a:spcPct val="0"/>
            </a:spcBef>
            <a:spcAft>
              <a:spcPct val="15000"/>
            </a:spcAft>
            <a:buChar char="••"/>
          </a:pPr>
          <a:r>
            <a:rPr lang="en-US" sz="1200" kern="1200" smtClean="0"/>
            <a:t>Implicación familiar/comunitaria</a:t>
          </a:r>
          <a:endParaRPr lang="en-US" sz="1200" kern="1200" dirty="0"/>
        </a:p>
        <a:p>
          <a:pPr marL="114300" lvl="1" indent="-114300" algn="l" defTabSz="533400">
            <a:lnSpc>
              <a:spcPct val="90000"/>
            </a:lnSpc>
            <a:spcBef>
              <a:spcPct val="0"/>
            </a:spcBef>
            <a:spcAft>
              <a:spcPct val="15000"/>
            </a:spcAft>
            <a:buChar char="••"/>
          </a:pPr>
          <a:r>
            <a:rPr lang="en-US" sz="1200" kern="1200" smtClean="0"/>
            <a:t>Intervenciones secundarias</a:t>
          </a:r>
          <a:endParaRPr lang="en-US" sz="1200" kern="1200" dirty="0"/>
        </a:p>
      </dsp:txBody>
      <dsp:txXfrm>
        <a:off x="4248691" y="2693223"/>
        <a:ext cx="1797246" cy="1609112"/>
      </dsp:txXfrm>
    </dsp:sp>
    <dsp:sp modelId="{270FAAC4-5ACB-5C41-A758-871FDCCC6AB3}">
      <dsp:nvSpPr>
        <dsp:cNvPr id="0" name=""/>
        <dsp:cNvSpPr/>
      </dsp:nvSpPr>
      <dsp:spPr>
        <a:xfrm>
          <a:off x="0" y="2108202"/>
          <a:ext cx="2755836" cy="227442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smtClean="0"/>
            <a:t>Acción</a:t>
          </a:r>
          <a:endParaRPr lang="en-US" sz="1200" kern="1200" dirty="0"/>
        </a:p>
        <a:p>
          <a:pPr marL="114300" lvl="1" indent="-114300" algn="l" defTabSz="533400">
            <a:lnSpc>
              <a:spcPct val="90000"/>
            </a:lnSpc>
            <a:spcBef>
              <a:spcPct val="0"/>
            </a:spcBef>
            <a:spcAft>
              <a:spcPct val="15000"/>
            </a:spcAft>
            <a:buChar char="••"/>
          </a:pPr>
          <a:r>
            <a:rPr lang="en-US" sz="1200" kern="1200" smtClean="0"/>
            <a:t>Plan de tratamiento in individualizado</a:t>
          </a:r>
          <a:endParaRPr lang="en-US" sz="1200" kern="1200" dirty="0"/>
        </a:p>
        <a:p>
          <a:pPr marL="228600" lvl="2" indent="-114300" algn="l" defTabSz="533400">
            <a:lnSpc>
              <a:spcPct val="90000"/>
            </a:lnSpc>
            <a:spcBef>
              <a:spcPct val="0"/>
            </a:spcBef>
            <a:spcAft>
              <a:spcPct val="15000"/>
            </a:spcAft>
            <a:buChar char="••"/>
          </a:pPr>
          <a:r>
            <a:rPr lang="en-US" sz="1200" kern="1200" smtClean="0"/>
            <a:t>Asertividad</a:t>
          </a:r>
          <a:endParaRPr lang="en-US" sz="1200" kern="1200" dirty="0"/>
        </a:p>
        <a:p>
          <a:pPr marL="228600" lvl="2" indent="-114300" algn="l" defTabSz="533400">
            <a:lnSpc>
              <a:spcPct val="90000"/>
            </a:lnSpc>
            <a:spcBef>
              <a:spcPct val="0"/>
            </a:spcBef>
            <a:spcAft>
              <a:spcPct val="15000"/>
            </a:spcAft>
            <a:buChar char="••"/>
          </a:pPr>
          <a:r>
            <a:rPr lang="en-US" sz="1200" kern="1200" smtClean="0"/>
            <a:t>Aptitudes sociales</a:t>
          </a:r>
          <a:endParaRPr lang="en-US" sz="1200" kern="1200" dirty="0"/>
        </a:p>
        <a:p>
          <a:pPr marL="228600" lvl="2" indent="-114300" algn="l" defTabSz="533400">
            <a:lnSpc>
              <a:spcPct val="90000"/>
            </a:lnSpc>
            <a:spcBef>
              <a:spcPct val="0"/>
            </a:spcBef>
            <a:spcAft>
              <a:spcPct val="15000"/>
            </a:spcAft>
            <a:buChar char="••"/>
          </a:pPr>
          <a:r>
            <a:rPr lang="en-US" sz="1200" kern="1200" smtClean="0"/>
            <a:t>Técnicas de control de estrés</a:t>
          </a:r>
          <a:endParaRPr lang="en-US" sz="1200" kern="1200" dirty="0"/>
        </a:p>
      </dsp:txBody>
      <dsp:txXfrm>
        <a:off x="49962" y="2726769"/>
        <a:ext cx="1829161" cy="1605892"/>
      </dsp:txXfrm>
    </dsp:sp>
    <dsp:sp modelId="{310EF595-E7FF-C849-A403-46A4734FA4FA}">
      <dsp:nvSpPr>
        <dsp:cNvPr id="0" name=""/>
        <dsp:cNvSpPr/>
      </dsp:nvSpPr>
      <dsp:spPr>
        <a:xfrm>
          <a:off x="3704717" y="113652"/>
          <a:ext cx="2325039" cy="18089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smtClean="0"/>
            <a:t>Contemplación</a:t>
          </a:r>
          <a:endParaRPr lang="en-US" sz="1200" kern="1200" dirty="0"/>
        </a:p>
        <a:p>
          <a:pPr marL="114300" lvl="1" indent="-114300" algn="l" defTabSz="533400">
            <a:lnSpc>
              <a:spcPct val="90000"/>
            </a:lnSpc>
            <a:spcBef>
              <a:spcPct val="0"/>
            </a:spcBef>
            <a:spcAft>
              <a:spcPct val="15000"/>
            </a:spcAft>
            <a:buChar char="••"/>
          </a:pPr>
          <a:r>
            <a:rPr lang="en-US" sz="1200" kern="1200" smtClean="0"/>
            <a:t>Preparación</a:t>
          </a:r>
          <a:endParaRPr lang="en-US" sz="1200" kern="1200" dirty="0"/>
        </a:p>
        <a:p>
          <a:pPr marL="114300" lvl="1" indent="-114300" algn="l" defTabSz="533400">
            <a:lnSpc>
              <a:spcPct val="90000"/>
            </a:lnSpc>
            <a:spcBef>
              <a:spcPct val="0"/>
            </a:spcBef>
            <a:spcAft>
              <a:spcPct val="15000"/>
            </a:spcAft>
            <a:buChar char="••"/>
          </a:pPr>
          <a:r>
            <a:rPr lang="en-US" sz="1200" kern="1200" smtClean="0"/>
            <a:t>Psicoeducación</a:t>
          </a:r>
          <a:endParaRPr lang="en-US" sz="1200" kern="1200" dirty="0"/>
        </a:p>
        <a:p>
          <a:pPr marL="114300" lvl="1" indent="-114300" algn="l" defTabSz="533400">
            <a:lnSpc>
              <a:spcPct val="90000"/>
            </a:lnSpc>
            <a:spcBef>
              <a:spcPct val="0"/>
            </a:spcBef>
            <a:spcAft>
              <a:spcPct val="15000"/>
            </a:spcAft>
            <a:buChar char="••"/>
          </a:pPr>
          <a:r>
            <a:rPr lang="en-US" sz="1200" kern="1200" dirty="0" err="1" smtClean="0"/>
            <a:t>Atender</a:t>
          </a:r>
          <a:r>
            <a:rPr lang="en-US" sz="1200" kern="1200" dirty="0" smtClean="0"/>
            <a:t> </a:t>
          </a:r>
          <a:r>
            <a:rPr lang="en-US" sz="1200" kern="1200" dirty="0" err="1" smtClean="0"/>
            <a:t>síntomas</a:t>
          </a:r>
          <a:r>
            <a:rPr lang="en-US" sz="1200" kern="1200" dirty="0" smtClean="0"/>
            <a:t> y </a:t>
          </a:r>
          <a:r>
            <a:rPr lang="en-US" sz="1200" kern="1200" dirty="0" err="1" smtClean="0"/>
            <a:t>metas</a:t>
          </a:r>
          <a:r>
            <a:rPr lang="en-US" sz="1200" kern="1200" dirty="0" smtClean="0"/>
            <a:t> </a:t>
          </a:r>
          <a:r>
            <a:rPr lang="en-US" sz="1200" kern="1200" dirty="0" err="1" smtClean="0"/>
            <a:t>vitales</a:t>
          </a:r>
          <a:endParaRPr lang="en-US" sz="1200" kern="1200" dirty="0"/>
        </a:p>
        <a:p>
          <a:pPr marL="114300" lvl="1" indent="-114300" algn="l" defTabSz="533400">
            <a:lnSpc>
              <a:spcPct val="90000"/>
            </a:lnSpc>
            <a:spcBef>
              <a:spcPct val="0"/>
            </a:spcBef>
            <a:spcAft>
              <a:spcPct val="15000"/>
            </a:spcAft>
            <a:buChar char="••"/>
          </a:pPr>
          <a:r>
            <a:rPr lang="en-US" sz="1200" kern="1200" smtClean="0"/>
            <a:t>Pros / Contras</a:t>
          </a:r>
          <a:endParaRPr lang="en-US" sz="1200" kern="1200" dirty="0"/>
        </a:p>
      </dsp:txBody>
      <dsp:txXfrm>
        <a:off x="4441967" y="153390"/>
        <a:ext cx="1548051" cy="1277264"/>
      </dsp:txXfrm>
    </dsp:sp>
    <dsp:sp modelId="{D1D58A02-58B5-2742-81B8-96019577D9A3}">
      <dsp:nvSpPr>
        <dsp:cNvPr id="0" name=""/>
        <dsp:cNvSpPr/>
      </dsp:nvSpPr>
      <dsp:spPr>
        <a:xfrm>
          <a:off x="0" y="200248"/>
          <a:ext cx="2780849" cy="173627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smtClean="0"/>
            <a:t>Precontemplación</a:t>
          </a:r>
          <a:endParaRPr lang="en-US" sz="1200" kern="1200" dirty="0"/>
        </a:p>
        <a:p>
          <a:pPr marL="114300" lvl="1" indent="-114300" algn="l" defTabSz="533400">
            <a:lnSpc>
              <a:spcPct val="90000"/>
            </a:lnSpc>
            <a:spcBef>
              <a:spcPct val="0"/>
            </a:spcBef>
            <a:spcAft>
              <a:spcPct val="15000"/>
            </a:spcAft>
            <a:buChar char="••"/>
          </a:pPr>
          <a:r>
            <a:rPr lang="en-US" sz="1200" kern="1200" smtClean="0"/>
            <a:t>Evaluación</a:t>
          </a:r>
          <a:endParaRPr lang="en-US" sz="1200" kern="1200" dirty="0"/>
        </a:p>
        <a:p>
          <a:pPr marL="114300" lvl="1" indent="-114300" algn="l" defTabSz="533400">
            <a:lnSpc>
              <a:spcPct val="90000"/>
            </a:lnSpc>
            <a:spcBef>
              <a:spcPct val="0"/>
            </a:spcBef>
            <a:spcAft>
              <a:spcPct val="15000"/>
            </a:spcAft>
            <a:buChar char="••"/>
          </a:pPr>
          <a:r>
            <a:rPr lang="en-US" sz="1200" kern="1200" smtClean="0"/>
            <a:t>Recabar información</a:t>
          </a:r>
          <a:endParaRPr lang="en-US" sz="1200" kern="1200" dirty="0"/>
        </a:p>
        <a:p>
          <a:pPr marL="114300" lvl="1" indent="-114300" algn="l" defTabSz="533400">
            <a:lnSpc>
              <a:spcPct val="90000"/>
            </a:lnSpc>
            <a:spcBef>
              <a:spcPct val="0"/>
            </a:spcBef>
            <a:spcAft>
              <a:spcPct val="15000"/>
            </a:spcAft>
            <a:buChar char="••"/>
          </a:pPr>
          <a:r>
            <a:rPr lang="en-US" sz="1200" kern="1200" smtClean="0"/>
            <a:t>Asistir necesidades inmediatas</a:t>
          </a:r>
          <a:endParaRPr lang="en-US" sz="1200" kern="1200" dirty="0"/>
        </a:p>
        <a:p>
          <a:pPr marL="114300" lvl="1" indent="-114300" algn="l" defTabSz="533400">
            <a:lnSpc>
              <a:spcPct val="90000"/>
            </a:lnSpc>
            <a:spcBef>
              <a:spcPct val="0"/>
            </a:spcBef>
            <a:spcAft>
              <a:spcPct val="15000"/>
            </a:spcAft>
            <a:buChar char="••"/>
          </a:pPr>
          <a:r>
            <a:rPr lang="en-US" sz="1200" kern="1200" smtClean="0"/>
            <a:t>Proyección</a:t>
          </a:r>
          <a:endParaRPr lang="en-US" sz="1200" kern="1200" dirty="0"/>
        </a:p>
        <a:p>
          <a:pPr marL="114300" lvl="1" indent="-114300" algn="l" defTabSz="533400">
            <a:lnSpc>
              <a:spcPct val="90000"/>
            </a:lnSpc>
            <a:spcBef>
              <a:spcPct val="0"/>
            </a:spcBef>
            <a:spcAft>
              <a:spcPct val="15000"/>
            </a:spcAft>
            <a:buChar char="••"/>
          </a:pPr>
          <a:r>
            <a:rPr lang="en-US" sz="1200" kern="1200" dirty="0" smtClean="0"/>
            <a:t>Crisis </a:t>
          </a:r>
          <a:endParaRPr lang="en-US" sz="1200" kern="1200" dirty="0"/>
        </a:p>
        <a:p>
          <a:pPr marL="114300" lvl="1" indent="-114300" algn="l" defTabSz="533400">
            <a:lnSpc>
              <a:spcPct val="90000"/>
            </a:lnSpc>
            <a:spcBef>
              <a:spcPct val="0"/>
            </a:spcBef>
            <a:spcAft>
              <a:spcPct val="15000"/>
            </a:spcAft>
            <a:buChar char="••"/>
          </a:pPr>
          <a:r>
            <a:rPr lang="en-US" sz="1200" kern="1200" smtClean="0"/>
            <a:t>Estabilización</a:t>
          </a:r>
          <a:endParaRPr lang="en-US" sz="1200" kern="1200" dirty="0"/>
        </a:p>
      </dsp:txBody>
      <dsp:txXfrm>
        <a:off x="38140" y="238388"/>
        <a:ext cx="1870314" cy="1225923"/>
      </dsp:txXfrm>
    </dsp:sp>
    <dsp:sp modelId="{A2EF287D-D2E9-6B48-957B-9EACD8D8DB59}">
      <dsp:nvSpPr>
        <dsp:cNvPr id="0" name=""/>
        <dsp:cNvSpPr/>
      </dsp:nvSpPr>
      <dsp:spPr>
        <a:xfrm>
          <a:off x="1299699" y="283699"/>
          <a:ext cx="1708835" cy="1708835"/>
        </a:xfrm>
        <a:prstGeom prst="pieWedg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smtClean="0"/>
            <a:t>Compromiso</a:t>
          </a:r>
          <a:endParaRPr lang="en-US" sz="1300" kern="1200" dirty="0"/>
        </a:p>
      </dsp:txBody>
      <dsp:txXfrm>
        <a:off x="1800205" y="784205"/>
        <a:ext cx="1208329" cy="1208329"/>
      </dsp:txXfrm>
    </dsp:sp>
    <dsp:sp modelId="{2F2AF6E4-3EBF-FD43-A3AD-1826CC593D97}">
      <dsp:nvSpPr>
        <dsp:cNvPr id="0" name=""/>
        <dsp:cNvSpPr/>
      </dsp:nvSpPr>
      <dsp:spPr>
        <a:xfrm rot="5400000">
          <a:off x="3087465" y="283699"/>
          <a:ext cx="1708835" cy="1708835"/>
        </a:xfrm>
        <a:prstGeom prst="pieWedg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smtClean="0"/>
            <a:t>Persuasión</a:t>
          </a:r>
          <a:endParaRPr lang="en-US" sz="1300" kern="1200" dirty="0"/>
        </a:p>
      </dsp:txBody>
      <dsp:txXfrm rot="-5400000">
        <a:off x="3087465" y="784205"/>
        <a:ext cx="1208329" cy="1208329"/>
      </dsp:txXfrm>
    </dsp:sp>
    <dsp:sp modelId="{05C62154-DD5C-1641-A479-226CFA1A54DE}">
      <dsp:nvSpPr>
        <dsp:cNvPr id="0" name=""/>
        <dsp:cNvSpPr/>
      </dsp:nvSpPr>
      <dsp:spPr>
        <a:xfrm rot="10800000">
          <a:off x="3087465" y="2071465"/>
          <a:ext cx="1708835" cy="1708835"/>
        </a:xfrm>
        <a:prstGeom prst="pieWedg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endParaRPr lang="en-US" sz="1300" kern="1200" smtClean="0"/>
        </a:p>
        <a:p>
          <a:pPr lvl="0" algn="ctr" defTabSz="577850">
            <a:lnSpc>
              <a:spcPct val="90000"/>
            </a:lnSpc>
            <a:spcBef>
              <a:spcPct val="0"/>
            </a:spcBef>
            <a:spcAft>
              <a:spcPct val="35000"/>
            </a:spcAft>
          </a:pPr>
          <a:r>
            <a:rPr lang="en-US" sz="1300" kern="1200" smtClean="0"/>
            <a:t>Prevención de recaídas</a:t>
          </a:r>
        </a:p>
        <a:p>
          <a:pPr lvl="0" algn="ctr" defTabSz="577850">
            <a:lnSpc>
              <a:spcPct val="90000"/>
            </a:lnSpc>
            <a:spcBef>
              <a:spcPct val="0"/>
            </a:spcBef>
            <a:spcAft>
              <a:spcPct val="35000"/>
            </a:spcAft>
          </a:pPr>
          <a:endParaRPr lang="en-US" sz="1300" kern="1200" dirty="0"/>
        </a:p>
      </dsp:txBody>
      <dsp:txXfrm rot="10800000">
        <a:off x="3087465" y="2071465"/>
        <a:ext cx="1208329" cy="1208329"/>
      </dsp:txXfrm>
    </dsp:sp>
    <dsp:sp modelId="{3B783CC2-03A7-D54C-8E6E-15E188B2D86D}">
      <dsp:nvSpPr>
        <dsp:cNvPr id="0" name=""/>
        <dsp:cNvSpPr/>
      </dsp:nvSpPr>
      <dsp:spPr>
        <a:xfrm rot="16200000">
          <a:off x="1299699" y="2071465"/>
          <a:ext cx="1708835" cy="1708835"/>
        </a:xfrm>
        <a:prstGeom prst="pieWedg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smtClean="0"/>
            <a:t>Tratamiento activo</a:t>
          </a:r>
          <a:endParaRPr lang="en-US" sz="1300" kern="1200" dirty="0"/>
        </a:p>
      </dsp:txBody>
      <dsp:txXfrm rot="5400000">
        <a:off x="1800205" y="2071465"/>
        <a:ext cx="1208329" cy="1208329"/>
      </dsp:txXfrm>
    </dsp:sp>
    <dsp:sp modelId="{D9A53F94-A257-7247-AE6B-40862ECF8A53}">
      <dsp:nvSpPr>
        <dsp:cNvPr id="0" name=""/>
        <dsp:cNvSpPr/>
      </dsp:nvSpPr>
      <dsp:spPr>
        <a:xfrm>
          <a:off x="2752999" y="1676814"/>
          <a:ext cx="590001" cy="513045"/>
        </a:xfrm>
        <a:prstGeom prst="circularArrow">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dsp:style>
    </dsp:sp>
    <dsp:sp modelId="{506033F2-2578-E64C-8817-751861853DDD}">
      <dsp:nvSpPr>
        <dsp:cNvPr id="0" name=""/>
        <dsp:cNvSpPr/>
      </dsp:nvSpPr>
      <dsp:spPr>
        <a:xfrm rot="10800000">
          <a:off x="2752999" y="1874139"/>
          <a:ext cx="590001" cy="513045"/>
        </a:xfrm>
        <a:prstGeom prst="circularArrow">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6600AC-0657-D147-B39A-C327AF527456}">
      <dsp:nvSpPr>
        <dsp:cNvPr id="0" name=""/>
        <dsp:cNvSpPr/>
      </dsp:nvSpPr>
      <dsp:spPr>
        <a:xfrm>
          <a:off x="457199" y="0"/>
          <a:ext cx="5181600" cy="4064000"/>
        </a:xfrm>
        <a:prstGeom prst="rightArrow">
          <a:avLst/>
        </a:prstGeom>
        <a:solidFill>
          <a:schemeClr val="accent1">
            <a:tint val="40000"/>
            <a:hueOff val="0"/>
            <a:satOff val="0"/>
            <a:lumOff val="0"/>
            <a:alphaOff val="0"/>
          </a:schemeClr>
        </a:solidFill>
        <a:ln>
          <a:noFill/>
        </a:ln>
        <a:effectLst>
          <a:outerShdw blurRad="50800" dist="20000" dir="5400000" rotWithShape="0">
            <a:srgbClr val="000000">
              <a:alpha val="42000"/>
            </a:srgbClr>
          </a:outerShdw>
        </a:effectLst>
      </dsp:spPr>
      <dsp:style>
        <a:lnRef idx="0">
          <a:scrgbClr r="0" g="0" b="0"/>
        </a:lnRef>
        <a:fillRef idx="1">
          <a:scrgbClr r="0" g="0" b="0"/>
        </a:fillRef>
        <a:effectRef idx="2">
          <a:scrgbClr r="0" g="0" b="0"/>
        </a:effectRef>
        <a:fontRef idx="minor"/>
      </dsp:style>
    </dsp:sp>
    <dsp:sp modelId="{38C8840D-5F23-FE44-8269-628BE1E09467}">
      <dsp:nvSpPr>
        <dsp:cNvPr id="0" name=""/>
        <dsp:cNvSpPr/>
      </dsp:nvSpPr>
      <dsp:spPr>
        <a:xfrm>
          <a:off x="6548" y="1219199"/>
          <a:ext cx="1962150" cy="1625600"/>
        </a:xfrm>
        <a:prstGeom prst="round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smtClean="0"/>
            <a:t>Evaluar la necesidad inmediata</a:t>
          </a:r>
          <a:endParaRPr lang="en-US" sz="1700" kern="1200" dirty="0"/>
        </a:p>
      </dsp:txBody>
      <dsp:txXfrm>
        <a:off x="85903" y="1298554"/>
        <a:ext cx="1803440" cy="1466890"/>
      </dsp:txXfrm>
    </dsp:sp>
    <dsp:sp modelId="{BF5033F6-84B7-7845-9C90-10E430C27BAD}">
      <dsp:nvSpPr>
        <dsp:cNvPr id="0" name=""/>
        <dsp:cNvSpPr/>
      </dsp:nvSpPr>
      <dsp:spPr>
        <a:xfrm>
          <a:off x="2066925" y="1219199"/>
          <a:ext cx="1962150" cy="1625600"/>
        </a:xfrm>
        <a:prstGeom prst="round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smtClean="0"/>
            <a:t>Seleccionar el comportamiento para el cambio</a:t>
          </a:r>
          <a:endParaRPr lang="en-US" sz="1700" kern="1200" dirty="0"/>
        </a:p>
      </dsp:txBody>
      <dsp:txXfrm>
        <a:off x="2146280" y="1298554"/>
        <a:ext cx="1803440" cy="1466890"/>
      </dsp:txXfrm>
    </dsp:sp>
    <dsp:sp modelId="{72EB00AE-CCA8-BF44-B7E3-3F28832B9946}">
      <dsp:nvSpPr>
        <dsp:cNvPr id="0" name=""/>
        <dsp:cNvSpPr/>
      </dsp:nvSpPr>
      <dsp:spPr>
        <a:xfrm>
          <a:off x="4127301" y="1219199"/>
          <a:ext cx="1962150" cy="1625600"/>
        </a:xfrm>
        <a:prstGeom prst="round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smtClean="0"/>
            <a:t>Decidir una intervención que pueda aplicarse y evaluarse</a:t>
          </a:r>
          <a:endParaRPr lang="en-US" sz="1700" kern="1200" dirty="0"/>
        </a:p>
      </dsp:txBody>
      <dsp:txXfrm>
        <a:off x="4206656" y="1298554"/>
        <a:ext cx="1803440" cy="1466890"/>
      </dsp:txXfrm>
    </dsp:sp>
  </dsp:spTree>
</dsp:drawing>
</file>

<file path=ppt/diagrams/layout1.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14675" cy="473075"/>
          </a:xfrm>
          <a:prstGeom prst="rect">
            <a:avLst/>
          </a:prstGeom>
        </p:spPr>
        <p:txBody>
          <a:bodyPr vert="horz" lIns="95061" tIns="47531" rIns="95061" bIns="47531" rtlCol="0"/>
          <a:lstStyle>
            <a:lvl1pPr algn="l">
              <a:defRPr sz="1200"/>
            </a:lvl1pPr>
          </a:lstStyle>
          <a:p>
            <a:pPr>
              <a:defRPr/>
            </a:pPr>
            <a:endParaRPr lang="en-US"/>
          </a:p>
        </p:txBody>
      </p:sp>
      <p:sp>
        <p:nvSpPr>
          <p:cNvPr id="3" name="Date Placeholder 2"/>
          <p:cNvSpPr>
            <a:spLocks noGrp="1"/>
          </p:cNvSpPr>
          <p:nvPr>
            <p:ph type="dt" sz="quarter" idx="1"/>
          </p:nvPr>
        </p:nvSpPr>
        <p:spPr>
          <a:xfrm>
            <a:off x="4071938" y="0"/>
            <a:ext cx="3114675" cy="473075"/>
          </a:xfrm>
          <a:prstGeom prst="rect">
            <a:avLst/>
          </a:prstGeom>
        </p:spPr>
        <p:txBody>
          <a:bodyPr vert="horz" lIns="95061" tIns="47531" rIns="95061" bIns="47531" rtlCol="0"/>
          <a:lstStyle>
            <a:lvl1pPr algn="r">
              <a:defRPr sz="1200"/>
            </a:lvl1pPr>
          </a:lstStyle>
          <a:p>
            <a:pPr>
              <a:defRPr/>
            </a:pPr>
            <a:fld id="{15BD174F-8475-4356-825E-C1C3914CD646}" type="datetimeFigureOut">
              <a:rPr lang="en-US"/>
              <a:pPr>
                <a:defRPr/>
              </a:pPr>
              <a:t>4/14/13</a:t>
            </a:fld>
            <a:endParaRPr lang="en-US"/>
          </a:p>
        </p:txBody>
      </p:sp>
      <p:sp>
        <p:nvSpPr>
          <p:cNvPr id="4" name="Footer Placeholder 3"/>
          <p:cNvSpPr>
            <a:spLocks noGrp="1"/>
          </p:cNvSpPr>
          <p:nvPr>
            <p:ph type="ftr" sz="quarter" idx="2"/>
          </p:nvPr>
        </p:nvSpPr>
        <p:spPr>
          <a:xfrm>
            <a:off x="0" y="8974138"/>
            <a:ext cx="3114675" cy="473075"/>
          </a:xfrm>
          <a:prstGeom prst="rect">
            <a:avLst/>
          </a:prstGeom>
        </p:spPr>
        <p:txBody>
          <a:bodyPr vert="horz" lIns="95061" tIns="47531" rIns="95061" bIns="47531"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4071938" y="8974138"/>
            <a:ext cx="3114675" cy="473075"/>
          </a:xfrm>
          <a:prstGeom prst="rect">
            <a:avLst/>
          </a:prstGeom>
        </p:spPr>
        <p:txBody>
          <a:bodyPr vert="horz" lIns="95061" tIns="47531" rIns="95061" bIns="47531" rtlCol="0" anchor="b"/>
          <a:lstStyle>
            <a:lvl1pPr algn="r">
              <a:defRPr sz="1200"/>
            </a:lvl1pPr>
          </a:lstStyle>
          <a:p>
            <a:pPr>
              <a:defRPr/>
            </a:pPr>
            <a:fld id="{4C43AB61-89F4-4D10-9D91-ACACB641C3CA}" type="slidenum">
              <a:rPr lang="en-US"/>
              <a:pPr>
                <a:defRPr/>
              </a:pPr>
              <a:t>‹#›</a:t>
            </a:fld>
            <a:endParaRPr lang="en-US"/>
          </a:p>
        </p:txBody>
      </p:sp>
    </p:spTree>
    <p:extLst>
      <p:ext uri="{BB962C8B-B14F-4D97-AF65-F5344CB8AC3E}">
        <p14:creationId xmlns:p14="http://schemas.microsoft.com/office/powerpoint/2010/main" val="2202910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14675" cy="4730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71938" y="0"/>
            <a:ext cx="3114675" cy="473075"/>
          </a:xfrm>
          <a:prstGeom prst="rect">
            <a:avLst/>
          </a:prstGeom>
        </p:spPr>
        <p:txBody>
          <a:bodyPr vert="horz" lIns="91440" tIns="45720" rIns="91440" bIns="45720" rtlCol="0"/>
          <a:lstStyle>
            <a:lvl1pPr algn="r">
              <a:defRPr sz="1200"/>
            </a:lvl1pPr>
          </a:lstStyle>
          <a:p>
            <a:fld id="{0DDFA316-9B65-344D-B56C-68B463A638E2}" type="datetimeFigureOut">
              <a:rPr lang="en-US" smtClean="0"/>
              <a:pPr/>
              <a:t>4/14/13</a:t>
            </a:fld>
            <a:endParaRPr lang="en-US"/>
          </a:p>
        </p:txBody>
      </p:sp>
      <p:sp>
        <p:nvSpPr>
          <p:cNvPr id="4" name="Slide Image Placeholder 3"/>
          <p:cNvSpPr>
            <a:spLocks noGrp="1" noRot="1" noChangeAspect="1"/>
          </p:cNvSpPr>
          <p:nvPr>
            <p:ph type="sldImg" idx="2"/>
          </p:nvPr>
        </p:nvSpPr>
        <p:spPr>
          <a:xfrm>
            <a:off x="1231900" y="708025"/>
            <a:ext cx="4724400" cy="354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9138" y="4487863"/>
            <a:ext cx="5749925" cy="42529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74138"/>
            <a:ext cx="3114675" cy="4730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71938" y="8974138"/>
            <a:ext cx="3114675" cy="473075"/>
          </a:xfrm>
          <a:prstGeom prst="rect">
            <a:avLst/>
          </a:prstGeom>
        </p:spPr>
        <p:txBody>
          <a:bodyPr vert="horz" lIns="91440" tIns="45720" rIns="91440" bIns="45720" rtlCol="0" anchor="b"/>
          <a:lstStyle>
            <a:lvl1pPr algn="r">
              <a:defRPr sz="1200"/>
            </a:lvl1pPr>
          </a:lstStyle>
          <a:p>
            <a:fld id="{25AA8C5B-7127-4046-A793-1A8B5FCF66A9}" type="slidenum">
              <a:rPr lang="en-US" smtClean="0"/>
              <a:pPr/>
              <a:t>‹#›</a:t>
            </a:fld>
            <a:endParaRPr lang="en-US"/>
          </a:p>
        </p:txBody>
      </p:sp>
    </p:spTree>
    <p:extLst>
      <p:ext uri="{BB962C8B-B14F-4D97-AF65-F5344CB8AC3E}">
        <p14:creationId xmlns:p14="http://schemas.microsoft.com/office/powerpoint/2010/main" val="329323479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Straight Connector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Straight Connec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Straight Connector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9BF35086-0198-46C9-8B12-06679A5C2087}" type="datetimeFigureOut">
              <a:rPr lang="en-US"/>
              <a:pPr>
                <a:defRPr/>
              </a:pPr>
              <a:t>4/14/13</a:t>
            </a:fld>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B0DB4282-9EC7-470D-B56B-25FFC4CD73D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16C851D-B943-4717-8D42-F4B658C8B67B}" type="datetimeFigureOut">
              <a:rPr lang="en-US"/>
              <a:pPr>
                <a:defRPr/>
              </a:pPr>
              <a:t>4/14/13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AD8681D-4ED6-4DFD-8363-111EF227150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46E71CD-AABC-4AE1-B3C0-7298E54F04E1}" type="datetimeFigureOut">
              <a:rPr lang="en-US"/>
              <a:pPr>
                <a:defRPr/>
              </a:pPr>
              <a:t>4/14/13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16A815B-6AA7-4B8A-AABB-4AD3289A0C4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a:t>Click to edit Master title style</a:t>
            </a:r>
          </a:p>
        </p:txBody>
      </p:sp>
      <p:sp>
        <p:nvSpPr>
          <p:cNvPr id="3" name="Content Placeholder 2"/>
          <p:cNvSpPr>
            <a:spLocks noGrp="1"/>
          </p:cNvSpPr>
          <p:nvPr>
            <p:ph idx="1"/>
          </p:nvPr>
        </p:nvSpPr>
        <p:spPr>
          <a:xfrm>
            <a:off x="457200" y="1600200"/>
            <a:ext cx="74676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86609C95-2B6D-40DF-B307-8576FAE97E3C}" type="datetimeFigureOut">
              <a:rPr lang="en-US"/>
              <a:pPr>
                <a:defRPr/>
              </a:pPr>
              <a:t>4/14/13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ED0C8B3-0C40-411B-94BD-95AE6BED06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AAB719D9-E90E-4C3D-BE97-C886D56F1D6A}" type="datetimeFigureOut">
              <a:rPr lang="en-US"/>
              <a:pPr>
                <a:defRPr/>
              </a:pPr>
              <a:t>4/14/13</a:t>
            </a:fld>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D7BDE548-B8BF-4161-AFAD-C40C2C3D51A0}"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Straight Connector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Straight Connec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CC816324-7011-493F-87E0-C5F35CB9EECC}" type="datetimeFigureOut">
              <a:rPr lang="en-US"/>
              <a:pPr>
                <a:defRPr/>
              </a:pPr>
              <a:t>4/14/13</a:t>
            </a:fld>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0ACD5903-7C96-46A2-A7A5-09567E5105D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6AA55B6C-C8FC-4051-BB8E-1A83542B0D00}" type="datetimeFigureOut">
              <a:rPr lang="en-US"/>
              <a:pPr>
                <a:defRPr/>
              </a:pPr>
              <a:t>4/14/13</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1998E7AE-0119-45BC-82E2-8BB6860E89B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59ADFDB1-D1EB-4F21-823C-F4C1A1BA5744}" type="datetimeFigureOut">
              <a:rPr lang="en-US"/>
              <a:pPr>
                <a:defRPr/>
              </a:pPr>
              <a:t>4/14/13</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87CEB81E-70E9-42F2-9C4D-14E20A55E30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A49C1DD8-4A2D-415D-8A18-93360CDA7970}" type="datetimeFigureOut">
              <a:rPr lang="en-US"/>
              <a:pPr>
                <a:defRPr/>
              </a:pPr>
              <a:t>4/14/13</a:t>
            </a:fld>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3855023D-9C61-42FD-9BCD-CA3652B793E9}"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EF198E50-DE9A-4BC2-A978-9DF5A74A45F3}" type="datetimeFigureOut">
              <a:rPr lang="en-US"/>
              <a:pPr>
                <a:defRPr/>
              </a:pPr>
              <a:t>4/14/13</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17C73DC4-04CF-422F-912D-DEFF5F60E85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Straight Connector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8"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9"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1" name="Oval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CB8B2B99-8270-4C2D-9925-0110A5C669C8}" type="datetimeFigureOut">
              <a:rPr lang="en-US"/>
              <a:pPr>
                <a:defRPr/>
              </a:pPr>
              <a:t>4/14/13</a:t>
            </a:fld>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803D4D01-F53A-4E3A-8361-5567F53855E8}"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Oval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Straight Connector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C7BB40F5-100A-4403-B3DF-271A256859E3}" type="datetimeFigureOut">
              <a:rPr lang="en-US"/>
              <a:pPr>
                <a:defRPr/>
              </a:pPr>
              <a:t>4/14/13</a:t>
            </a:fld>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BAE13A72-E9BB-48F2-8DF1-064C66183E5B}"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defRPr>
            </a:lvl1pPr>
          </a:lstStyle>
          <a:p>
            <a:pPr>
              <a:defRPr/>
            </a:pPr>
            <a:fld id="{E7467639-73BB-40C1-A99F-D79C4BDC989E}" type="datetimeFigureOut">
              <a:rPr lang="en-US"/>
              <a:pPr>
                <a:defRPr/>
              </a:pPr>
              <a:t>4/14/13</a:t>
            </a:fld>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defRPr>
            </a:lvl1pPr>
          </a:lstStyle>
          <a:p>
            <a:pPr>
              <a:defRPr/>
            </a:pPr>
            <a:fld id="{66C4DD68-573B-4B63-AEBE-6E77E2A1A91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3" r:id="rId4"/>
    <p:sldLayoutId id="2147483702" r:id="rId5"/>
    <p:sldLayoutId id="2147483707" r:id="rId6"/>
    <p:sldLayoutId id="2147483701" r:id="rId7"/>
    <p:sldLayoutId id="2147483708" r:id="rId8"/>
    <p:sldLayoutId id="2147483709" r:id="rId9"/>
    <p:sldLayoutId id="2147483700" r:id="rId10"/>
    <p:sldLayoutId id="2147483699" r:id="rId11"/>
    <p:sldLayoutId id="2147483698" r:id="rId12"/>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8.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9.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jpeg"/><Relationship Id="rId1" Type="http://schemas.openxmlformats.org/officeDocument/2006/relationships/slideLayout" Target="../slideLayouts/slideLayout12.xml"/><Relationship Id="rId2"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diagramData" Target="../diagrams/data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diagramData" Target="../diagrams/data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www.lachealthsys.org/index.php?option=com_content&amp;task=view&amp;id=373&amp;Itemid=450" TargetMode="External"/><Relationship Id="rId4" Type="http://schemas.openxmlformats.org/officeDocument/2006/relationships/hyperlink" Target="http://www.apa.org/monitor/2012/01/recovery-principles.aspx" TargetMode="External"/><Relationship Id="rId5" Type="http://schemas.openxmlformats.org/officeDocument/2006/relationships/hyperlink" Target="http://store.samhsa.gov/shin/content/SMA08-4367/TrainingFrontlineStaff-ITC.pdf" TargetMode="External"/><Relationship Id="rId1" Type="http://schemas.openxmlformats.org/officeDocument/2006/relationships/slideLayout" Target="../slideLayouts/slideLayout7.xml"/><Relationship Id="rId2" Type="http://schemas.openxmlformats.org/officeDocument/2006/relationships/hyperlink" Target="http://www.nami.org/Template.cfm?Section=Family-to-Family&amp;lstid=605"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pdf.usaid.gov/pdf_docs/PNADO678.pdf" TargetMode="External"/><Relationship Id="rId4" Type="http://schemas.openxmlformats.org/officeDocument/2006/relationships/hyperlink" Target="http://www.usaid.gov/dr/strategies.htm" TargetMode="External"/><Relationship Id="rId5" Type="http://schemas.openxmlformats.org/officeDocument/2006/relationships/hyperlink" Target="http://www.dcp2.org/file/64/WHO_DCPP%20mental%20health%20book_final.pdf" TargetMode="External"/><Relationship Id="rId6" Type="http://schemas.openxmlformats.org/officeDocument/2006/relationships/hyperlink" Target="http://www.paho.org/english/dd/ais/cp_214.htm" TargetMode="External"/><Relationship Id="rId7" Type="http://schemas.openxmlformats.org/officeDocument/2006/relationships/hyperlink" Target="http://www.who.int/mental_health/evidence/en/prevention_of_mental_disorders_sr.pdf" TargetMode="External"/><Relationship Id="rId8" Type="http://schemas.openxmlformats.org/officeDocument/2006/relationships/hyperlink" Target="http://www.who.int/mental_health/evidence/WHO-AIMS/en/" TargetMode="External"/><Relationship Id="rId1" Type="http://schemas.openxmlformats.org/officeDocument/2006/relationships/slideLayout" Target="../slideLayouts/slideLayout7.xml"/><Relationship Id="rId2" Type="http://schemas.openxmlformats.org/officeDocument/2006/relationships/hyperlink" Target="http://www.who.int/whosis/database/gis/salb_home.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idx="4294967295"/>
          </p:nvPr>
        </p:nvSpPr>
        <p:spPr bwMode="auto">
          <a:xfrm>
            <a:off x="152400" y="1295400"/>
            <a:ext cx="7772400" cy="2228850"/>
          </a:xfrm>
          <a:noFill/>
        </p:spPr>
        <p:txBody>
          <a:bodyPr wrap="square" lIns="91440" tIns="45720" rIns="91440" bIns="45720" numCol="1" anchorCtr="0" compatLnSpc="1">
            <a:prstTxWarp prst="textNoShape">
              <a:avLst/>
            </a:prstTxWarp>
            <a:normAutofit fontScale="90000"/>
          </a:bodyPr>
          <a:lstStyle/>
          <a:p>
            <a:pPr eaLnBrk="1" hangingPunct="1"/>
            <a:r>
              <a:rPr lang="en-US" sz="3600" cap="none" dirty="0" smtClean="0">
                <a:latin typeface="Calibri" pitchFamily="34" charset="0"/>
              </a:rPr>
              <a:t>DESARROLLO DE LA ATENCIÓN SANITARIA EN </a:t>
            </a:r>
            <a:br>
              <a:rPr lang="en-US" sz="3600" cap="none" dirty="0" smtClean="0">
                <a:latin typeface="Calibri" pitchFamily="34" charset="0"/>
              </a:rPr>
            </a:br>
            <a:r>
              <a:rPr lang="en-US" sz="3600" cap="none" dirty="0" smtClean="0">
                <a:latin typeface="Calibri" pitchFamily="34" charset="0"/>
              </a:rPr>
              <a:t> AMÉRICA LATINA Y PAÍSES CARIBEÑOS</a:t>
            </a:r>
            <a:br>
              <a:rPr lang="en-US" sz="3600" cap="none" dirty="0" smtClean="0">
                <a:latin typeface="Calibri" pitchFamily="34" charset="0"/>
              </a:rPr>
            </a:br>
            <a:r>
              <a:rPr lang="en-US" sz="3600" cap="none" dirty="0" smtClean="0">
                <a:latin typeface="Calibri" pitchFamily="34" charset="0"/>
              </a:rPr>
              <a:t/>
            </a:r>
            <a:br>
              <a:rPr lang="en-US" sz="3600" cap="none" dirty="0" smtClean="0">
                <a:latin typeface="Calibri" pitchFamily="34" charset="0"/>
              </a:rPr>
            </a:br>
            <a:r>
              <a:rPr lang="en-US" sz="3600" cap="none" dirty="0" err="1" smtClean="0">
                <a:latin typeface="Calibri" pitchFamily="34" charset="0"/>
              </a:rPr>
              <a:t>Foco</a:t>
            </a:r>
            <a:r>
              <a:rPr lang="en-US" sz="3600" cap="none" smtClean="0">
                <a:latin typeface="Calibri" pitchFamily="34" charset="0"/>
              </a:rPr>
              <a:t>: </a:t>
            </a:r>
            <a:r>
              <a:rPr lang="en-US" sz="2900" cap="none" smtClean="0">
                <a:latin typeface="Calibri" pitchFamily="34" charset="0"/>
              </a:rPr>
              <a:t>REPÚBLICA DOMINICANA</a:t>
            </a:r>
            <a:endParaRPr lang="en-US" sz="3600" cap="none" dirty="0" smtClean="0">
              <a:latin typeface="Calibri" pitchFamily="34" charset="0"/>
            </a:endParaRPr>
          </a:p>
        </p:txBody>
      </p:sp>
      <p:sp>
        <p:nvSpPr>
          <p:cNvPr id="15362" name="Subtitle 2"/>
          <p:cNvSpPr>
            <a:spLocks noGrp="1"/>
          </p:cNvSpPr>
          <p:nvPr>
            <p:ph type="subTitle" idx="4294967295"/>
          </p:nvPr>
        </p:nvSpPr>
        <p:spPr>
          <a:xfrm>
            <a:off x="152400" y="4572000"/>
            <a:ext cx="6400800" cy="1752600"/>
          </a:xfrm>
        </p:spPr>
        <p:txBody>
          <a:bodyPr/>
          <a:lstStyle/>
          <a:p>
            <a:pPr marL="0" indent="0" eaLnBrk="1" hangingPunct="1">
              <a:buFontTx/>
              <a:buNone/>
            </a:pPr>
            <a:r>
              <a:rPr lang="en-US" dirty="0" smtClean="0">
                <a:solidFill>
                  <a:srgbClr val="898989"/>
                </a:solidFill>
                <a:latin typeface="Calibri" pitchFamily="34" charset="0"/>
              </a:rPr>
              <a:t>Y. Reyes</a:t>
            </a:r>
          </a:p>
          <a:p>
            <a:pPr marL="0" indent="0" eaLnBrk="1" hangingPunct="1">
              <a:buFontTx/>
              <a:buNone/>
            </a:pPr>
            <a:r>
              <a:rPr lang="en-US" dirty="0" smtClean="0">
                <a:solidFill>
                  <a:srgbClr val="898989"/>
                </a:solidFill>
                <a:latin typeface="Calibri" pitchFamily="34" charset="0"/>
              </a:rPr>
              <a:t>Columbia University School of Social Work </a:t>
            </a:r>
          </a:p>
          <a:p>
            <a:pPr marL="0" indent="0" eaLnBrk="1" hangingPunct="1">
              <a:buFontTx/>
              <a:buNone/>
            </a:pPr>
            <a:r>
              <a:rPr lang="en-US" smtClean="0">
                <a:solidFill>
                  <a:srgbClr val="898989"/>
                </a:solidFill>
                <a:latin typeface="Calibri" pitchFamily="34" charset="0"/>
              </a:rPr>
              <a:t>16 de abril, </a:t>
            </a:r>
            <a:r>
              <a:rPr lang="en-US" dirty="0" smtClean="0">
                <a:solidFill>
                  <a:srgbClr val="898989"/>
                </a:solidFill>
                <a:latin typeface="Calibri" pitchFamily="34" charset="0"/>
              </a:rPr>
              <a:t>2013</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bwMode="auto"/>
        <p:txBody>
          <a:bodyPr wrap="square" lIns="91440" tIns="45720" rIns="91440" bIns="45720" numCol="1" anchorCtr="0" compatLnSpc="1">
            <a:prstTxWarp prst="textNoShape">
              <a:avLst/>
            </a:prstTxWarp>
          </a:bodyPr>
          <a:lstStyle/>
          <a:p>
            <a:r>
              <a:rPr lang="en-US" cap="none" smtClean="0">
                <a:latin typeface="Calibri" pitchFamily="34" charset="0"/>
              </a:rPr>
              <a:t>BRA Dominicana, Monte Plata</a:t>
            </a:r>
            <a:br>
              <a:rPr lang="en-US" cap="none" smtClean="0">
                <a:latin typeface="Calibri" pitchFamily="34" charset="0"/>
              </a:rPr>
            </a:br>
            <a:endParaRPr lang="en-US" cap="none" smtClean="0">
              <a:latin typeface="Calibri" pitchFamily="34" charset="0"/>
            </a:endParaRPr>
          </a:p>
        </p:txBody>
      </p:sp>
      <p:sp>
        <p:nvSpPr>
          <p:cNvPr id="24578" name="Rectangle 3"/>
          <p:cNvSpPr>
            <a:spLocks noGrp="1"/>
          </p:cNvSpPr>
          <p:nvPr>
            <p:ph idx="1"/>
          </p:nvPr>
        </p:nvSpPr>
        <p:spPr>
          <a:xfrm>
            <a:off x="457200" y="1600200"/>
            <a:ext cx="7620000" cy="3429000"/>
          </a:xfrm>
        </p:spPr>
        <p:txBody>
          <a:bodyPr/>
          <a:lstStyle/>
          <a:p>
            <a:r>
              <a:rPr lang="en-US" sz="1800" smtClean="0">
                <a:latin typeface="Calibri" pitchFamily="34" charset="0"/>
              </a:rPr>
              <a:t>Agencia humanitaria que coordina las iniciativas locales para aliviar la difícil situación de los trabajadores de la caña de azúcar en los bateyes</a:t>
            </a:r>
          </a:p>
          <a:p>
            <a:r>
              <a:rPr lang="en-US" sz="1800" smtClean="0">
                <a:latin typeface="Calibri" pitchFamily="34" charset="0"/>
              </a:rPr>
              <a:t>Utiliza recursos internos, donaciones internacionales, voluntarios especializados y se asocia con otras instituciones humanitarias para ejecutar proyectos que brindan asistencia en gestión financiera, atención sanitaria, educación, agricultura y sostenibilidad, y desarrollo comunitario</a:t>
            </a:r>
          </a:p>
          <a:p>
            <a:r>
              <a:rPr lang="en-US" sz="1800" smtClean="0">
                <a:latin typeface="Calibri" pitchFamily="34" charset="0"/>
              </a:rPr>
              <a:t>Proyectos actuales:</a:t>
            </a:r>
          </a:p>
          <a:p>
            <a:pPr lvl="1"/>
            <a:r>
              <a:rPr lang="en-US" sz="1700" smtClean="0">
                <a:latin typeface="Calibri" pitchFamily="34" charset="0"/>
              </a:rPr>
              <a:t>Unidad de asistencia integral al VIH/SIDA</a:t>
            </a:r>
          </a:p>
          <a:p>
            <a:pPr lvl="1"/>
            <a:r>
              <a:rPr lang="en-US" sz="1700" smtClean="0">
                <a:latin typeface="Calibri" pitchFamily="34" charset="0"/>
              </a:rPr>
              <a:t>Prevención de la desnutrición</a:t>
            </a:r>
          </a:p>
          <a:p>
            <a:pPr lvl="1"/>
            <a:r>
              <a:rPr lang="en-US" sz="1700" smtClean="0">
                <a:latin typeface="Calibri" pitchFamily="34" charset="0"/>
              </a:rPr>
              <a:t>Misiones médicas en oftalmología y gestión de</a:t>
            </a:r>
          </a:p>
          <a:p>
            <a:pPr lvl="1">
              <a:buFont typeface="Wingdings 2" pitchFamily="18" charset="2"/>
              <a:buNone/>
            </a:pPr>
            <a:r>
              <a:rPr lang="en-US" sz="1700" smtClean="0">
                <a:latin typeface="Calibri" pitchFamily="34" charset="0"/>
              </a:rPr>
              <a:t>      catástrofes</a:t>
            </a:r>
          </a:p>
          <a:p>
            <a:pPr>
              <a:buFont typeface="Wingdings" pitchFamily="2" charset="2"/>
              <a:buNone/>
            </a:pPr>
            <a:endParaRPr lang="en-US" sz="1800" smtClean="0">
              <a:latin typeface="Calibri" pitchFamily="34" charset="0"/>
            </a:endParaRPr>
          </a:p>
        </p:txBody>
      </p:sp>
      <p:pic>
        <p:nvPicPr>
          <p:cNvPr id="24579" name="Picture 4" descr="GiveForTheChildren"/>
          <p:cNvPicPr>
            <a:picLocks noChangeAspect="1" noChangeArrowheads="1"/>
          </p:cNvPicPr>
          <p:nvPr/>
        </p:nvPicPr>
        <p:blipFill>
          <a:blip r:embed="rId2"/>
          <a:srcRect/>
          <a:stretch>
            <a:fillRect/>
          </a:stretch>
        </p:blipFill>
        <p:spPr bwMode="auto">
          <a:xfrm>
            <a:off x="5334000" y="3962400"/>
            <a:ext cx="2514600" cy="2514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4" descr="bra-logo-color"/>
          <p:cNvPicPr>
            <a:picLocks noChangeAspect="1" noChangeArrowheads="1"/>
          </p:cNvPicPr>
          <p:nvPr/>
        </p:nvPicPr>
        <p:blipFill>
          <a:blip r:embed="rId2"/>
          <a:srcRect/>
          <a:stretch>
            <a:fillRect/>
          </a:stretch>
        </p:blipFill>
        <p:spPr bwMode="auto">
          <a:xfrm>
            <a:off x="6324600" y="381000"/>
            <a:ext cx="1600200" cy="1454150"/>
          </a:xfrm>
          <a:prstGeom prst="rect">
            <a:avLst/>
          </a:prstGeom>
          <a:noFill/>
          <a:ln w="9525">
            <a:noFill/>
            <a:miter lim="800000"/>
            <a:headEnd/>
            <a:tailEnd/>
          </a:ln>
        </p:spPr>
      </p:pic>
      <p:sp>
        <p:nvSpPr>
          <p:cNvPr id="25602" name="Rectangle 2"/>
          <p:cNvSpPr>
            <a:spLocks noGrp="1"/>
          </p:cNvSpPr>
          <p:nvPr>
            <p:ph type="title"/>
          </p:nvPr>
        </p:nvSpPr>
        <p:spPr bwMode="auto">
          <a:xfrm>
            <a:off x="457200" y="274638"/>
            <a:ext cx="7467600" cy="868362"/>
          </a:xfrm>
        </p:spPr>
        <p:txBody>
          <a:bodyPr wrap="square" lIns="91440" tIns="45720" rIns="91440" bIns="45720" numCol="1" anchorCtr="0" compatLnSpc="1">
            <a:prstTxWarp prst="textNoShape">
              <a:avLst/>
            </a:prstTxWarp>
          </a:bodyPr>
          <a:lstStyle/>
          <a:p>
            <a:r>
              <a:rPr lang="en-US" cap="none" smtClean="0">
                <a:latin typeface="Calibri" pitchFamily="34" charset="0"/>
              </a:rPr>
              <a:t>Conclusiones de Bra Dominicana</a:t>
            </a:r>
          </a:p>
        </p:txBody>
      </p:sp>
      <p:sp>
        <p:nvSpPr>
          <p:cNvPr id="25603" name="Rectangle 3"/>
          <p:cNvSpPr>
            <a:spLocks noGrp="1"/>
          </p:cNvSpPr>
          <p:nvPr>
            <p:ph idx="1"/>
          </p:nvPr>
        </p:nvSpPr>
        <p:spPr>
          <a:xfrm>
            <a:off x="457200" y="1371600"/>
            <a:ext cx="7467600" cy="4873625"/>
          </a:xfrm>
        </p:spPr>
        <p:txBody>
          <a:bodyPr/>
          <a:lstStyle/>
          <a:p>
            <a:r>
              <a:rPr lang="en-US" smtClean="0">
                <a:latin typeface="Calibri" pitchFamily="34" charset="0"/>
              </a:rPr>
              <a:t>Necesidad normativa</a:t>
            </a:r>
          </a:p>
          <a:p>
            <a:pPr lvl="1"/>
            <a:r>
              <a:rPr lang="en-US" smtClean="0">
                <a:latin typeface="Calibri" pitchFamily="34" charset="0"/>
              </a:rPr>
              <a:t>Dificultad para comprender el problema, no hay registro de los servicios ofrecidos, identificación de los recursos disponibles para el personal médico</a:t>
            </a:r>
          </a:p>
          <a:p>
            <a:r>
              <a:rPr lang="en-US" smtClean="0">
                <a:latin typeface="Calibri" pitchFamily="34" charset="0"/>
              </a:rPr>
              <a:t>Necesidad expresada</a:t>
            </a:r>
          </a:p>
          <a:p>
            <a:pPr lvl="1"/>
            <a:r>
              <a:rPr lang="en-US" smtClean="0">
                <a:latin typeface="Calibri" pitchFamily="34" charset="0"/>
              </a:rPr>
              <a:t>Se necesita más tiempo para establecer conclusiones concretas en este ámbito. Los sistemas de registro de servicios no forman parte de la cultura del país.</a:t>
            </a:r>
          </a:p>
          <a:p>
            <a:r>
              <a:rPr lang="en-US" smtClean="0">
                <a:latin typeface="Calibri" pitchFamily="34" charset="0"/>
              </a:rPr>
              <a:t>Necesidad percibida</a:t>
            </a:r>
          </a:p>
          <a:p>
            <a:pPr lvl="1"/>
            <a:r>
              <a:rPr lang="en-US" smtClean="0">
                <a:latin typeface="Calibri" pitchFamily="34" charset="0"/>
              </a:rPr>
              <a:t>Síntomas expresados del perfil de los pacientes:</a:t>
            </a:r>
          </a:p>
          <a:p>
            <a:pPr lvl="2"/>
            <a:r>
              <a:rPr lang="en-US" smtClean="0">
                <a:latin typeface="Calibri" pitchFamily="34" charset="0"/>
              </a:rPr>
              <a:t>Pesadillas recurrentes sobre la muerte, sentimiento de pérdida, vacío, abandono, dificultad de memoria, poca motivación, bajo nivel de aptitudes para la vida cotidiana, dificultad para cumplir tratamientos</a:t>
            </a:r>
          </a:p>
          <a:p>
            <a:pPr lvl="1"/>
            <a:endParaRPr lang="en-US" smtClean="0">
              <a:latin typeface="Calibri" pitchFamily="34" charset="0"/>
            </a:endParaRPr>
          </a:p>
          <a:p>
            <a:pPr lvl="1"/>
            <a:endParaRPr lang="en-US" smtClean="0">
              <a:latin typeface="Calibri"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bwMode="auto"/>
        <p:txBody>
          <a:bodyPr wrap="square" lIns="91440" tIns="45720" rIns="91440" bIns="45720" numCol="1" anchorCtr="0" compatLnSpc="1">
            <a:prstTxWarp prst="textNoShape">
              <a:avLst/>
            </a:prstTxWarp>
          </a:bodyPr>
          <a:lstStyle/>
          <a:p>
            <a:r>
              <a:rPr lang="en-US" cap="none" smtClean="0">
                <a:latin typeface="Calibri" pitchFamily="34" charset="0"/>
              </a:rPr>
              <a:t>Recomendaciones para Bra Dominicana</a:t>
            </a:r>
          </a:p>
        </p:txBody>
      </p:sp>
      <p:sp>
        <p:nvSpPr>
          <p:cNvPr id="26626" name="Rectangle 3"/>
          <p:cNvSpPr>
            <a:spLocks noGrp="1"/>
          </p:cNvSpPr>
          <p:nvPr>
            <p:ph idx="1"/>
          </p:nvPr>
        </p:nvSpPr>
        <p:spPr/>
        <p:txBody>
          <a:bodyPr/>
          <a:lstStyle/>
          <a:p>
            <a:r>
              <a:rPr lang="en-US" sz="2000" smtClean="0">
                <a:latin typeface="Calibri" pitchFamily="34" charset="0"/>
              </a:rPr>
              <a:t>Recomendaciones para incorporar servicios de salud mental</a:t>
            </a:r>
            <a:endParaRPr lang="en-US" sz="2000" dirty="0" smtClean="0">
              <a:latin typeface="Calibri" pitchFamily="34" charset="0"/>
            </a:endParaRPr>
          </a:p>
          <a:p>
            <a:pPr lvl="1"/>
            <a:r>
              <a:rPr lang="en-US" sz="1900" smtClean="0">
                <a:latin typeface="Calibri" pitchFamily="34" charset="0"/>
              </a:rPr>
              <a:t>Identificar indicadores relativos a la supervisión de servicios para utilizarlos en evaluaciones futuras. Esto es fundamental para identificar las tendencias subyacentes de los pacientes que puedan impedir una atención médica exitosa.</a:t>
            </a:r>
            <a:endParaRPr lang="en-US" sz="1900" dirty="0" smtClean="0">
              <a:latin typeface="Calibri" pitchFamily="34" charset="0"/>
            </a:endParaRPr>
          </a:p>
          <a:p>
            <a:pPr lvl="1"/>
            <a:r>
              <a:rPr lang="en-US" sz="1900" smtClean="0">
                <a:latin typeface="Calibri" pitchFamily="34" charset="0"/>
              </a:rPr>
              <a:t>Crear un sistema de registro de servicios ofrecidos, especialmente cuando se trata de una asistencia muy individualizada entre el médico y los pacientes</a:t>
            </a:r>
            <a:endParaRPr lang="en-US" sz="1900" dirty="0" smtClean="0">
              <a:latin typeface="Calibri" pitchFamily="34" charset="0"/>
            </a:endParaRPr>
          </a:p>
          <a:p>
            <a:pPr lvl="1"/>
            <a:r>
              <a:rPr lang="en-US" sz="1900" smtClean="0">
                <a:latin typeface="Calibri" pitchFamily="34" charset="0"/>
              </a:rPr>
              <a:t>Diálogo abierto dentro de la comunidad sobre la salud mental y los tipos de asistencia disponibles</a:t>
            </a:r>
            <a:endParaRPr lang="en-US" sz="1900" dirty="0" smtClean="0">
              <a:latin typeface="Calibri" pitchFamily="34" charset="0"/>
            </a:endParaRPr>
          </a:p>
          <a:p>
            <a:pPr lvl="1"/>
            <a:r>
              <a:rPr lang="en-US" sz="1900" smtClean="0">
                <a:latin typeface="Calibri" pitchFamily="34" charset="0"/>
              </a:rPr>
              <a:t>Establecer una unidad de salud mental para asistir a los pacientes que tienen dificultad para tomar la medicación debido al abuso del alcohol y las drogas</a:t>
            </a:r>
            <a:endParaRPr lang="en-US" sz="1900" dirty="0" smtClean="0">
              <a:latin typeface="Calibri" pitchFamily="34" charset="0"/>
            </a:endParaRPr>
          </a:p>
          <a:p>
            <a:pPr lvl="2"/>
            <a:r>
              <a:rPr lang="en-US" sz="1600" smtClean="0">
                <a:latin typeface="Calibri" pitchFamily="34" charset="0"/>
              </a:rPr>
              <a:t>Educar sobre el abuso del alcohol y las drogas, efectos de la medicación, sesiones de terapia individual, terapia familiar  y foros abiertos comunitarios para educar a la población sobre  casos de enfermedad mental</a:t>
            </a:r>
            <a:endParaRPr lang="en-US" sz="1600" dirty="0" smtClean="0">
              <a:latin typeface="Calibri" pitchFamily="34" charset="0"/>
            </a:endParaRPr>
          </a:p>
        </p:txBody>
      </p:sp>
      <p:pic>
        <p:nvPicPr>
          <p:cNvPr id="26627" name="Picture 4" descr="bra-logo-color"/>
          <p:cNvPicPr>
            <a:picLocks noChangeAspect="1" noChangeArrowheads="1"/>
          </p:cNvPicPr>
          <p:nvPr/>
        </p:nvPicPr>
        <p:blipFill>
          <a:blip r:embed="rId2"/>
          <a:srcRect/>
          <a:stretch>
            <a:fillRect/>
          </a:stretch>
        </p:blipFill>
        <p:spPr bwMode="auto">
          <a:xfrm>
            <a:off x="7010400" y="228600"/>
            <a:ext cx="1371600" cy="1246188"/>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bwMode="auto">
          <a:xfrm>
            <a:off x="428596" y="142852"/>
            <a:ext cx="7467600" cy="642942"/>
          </a:xfrm>
        </p:spPr>
        <p:txBody>
          <a:bodyPr wrap="square" lIns="91440" tIns="45720" rIns="91440" bIns="45720" numCol="1" anchorCtr="0" compatLnSpc="1">
            <a:prstTxWarp prst="textNoShape">
              <a:avLst/>
            </a:prstTxWarp>
          </a:bodyPr>
          <a:lstStyle/>
          <a:p>
            <a:r>
              <a:rPr lang="en-US" cap="none" smtClean="0">
                <a:latin typeface="Calibri" pitchFamily="34" charset="0"/>
              </a:rPr>
              <a:t>Sugerencias de otros modelos caribeños</a:t>
            </a:r>
          </a:p>
        </p:txBody>
      </p:sp>
      <p:sp>
        <p:nvSpPr>
          <p:cNvPr id="27650" name="Rectangle 3"/>
          <p:cNvSpPr>
            <a:spLocks noGrp="1"/>
          </p:cNvSpPr>
          <p:nvPr>
            <p:ph idx="1"/>
          </p:nvPr>
        </p:nvSpPr>
        <p:spPr>
          <a:xfrm>
            <a:off x="467544" y="1340768"/>
            <a:ext cx="7467600" cy="4873625"/>
          </a:xfrm>
        </p:spPr>
        <p:txBody>
          <a:bodyPr/>
          <a:lstStyle/>
          <a:p>
            <a:r>
              <a:rPr lang="en-US" sz="2000" dirty="0" err="1" smtClean="0">
                <a:latin typeface="Calibri" pitchFamily="34" charset="0"/>
              </a:rPr>
              <a:t>Modelo</a:t>
            </a:r>
            <a:r>
              <a:rPr lang="en-US" sz="2000" dirty="0" smtClean="0">
                <a:latin typeface="Calibri" pitchFamily="34" charset="0"/>
              </a:rPr>
              <a:t> </a:t>
            </a:r>
            <a:r>
              <a:rPr lang="en-US" sz="2000" dirty="0" err="1" smtClean="0">
                <a:latin typeface="Calibri" pitchFamily="34" charset="0"/>
              </a:rPr>
              <a:t>sanitario</a:t>
            </a:r>
            <a:r>
              <a:rPr lang="en-US" sz="2000" dirty="0" smtClean="0">
                <a:latin typeface="Calibri" pitchFamily="34" charset="0"/>
              </a:rPr>
              <a:t> </a:t>
            </a:r>
            <a:r>
              <a:rPr lang="en-US" sz="2000" dirty="0" err="1" smtClean="0">
                <a:latin typeface="Calibri" pitchFamily="34" charset="0"/>
              </a:rPr>
              <a:t>cubano</a:t>
            </a:r>
            <a:endParaRPr lang="en-US" sz="2000" dirty="0" smtClean="0">
              <a:latin typeface="Calibri" pitchFamily="34" charset="0"/>
            </a:endParaRPr>
          </a:p>
          <a:p>
            <a:pPr lvl="1" eaLnBrk="1" hangingPunct="1"/>
            <a:r>
              <a:rPr lang="en-US" sz="1900" dirty="0" err="1" smtClean="0">
                <a:latin typeface="Calibri" pitchFamily="34" charset="0"/>
              </a:rPr>
              <a:t>Orientado</a:t>
            </a:r>
            <a:r>
              <a:rPr lang="en-US" sz="1900" dirty="0" smtClean="0">
                <a:latin typeface="Calibri" pitchFamily="34" charset="0"/>
              </a:rPr>
              <a:t> </a:t>
            </a:r>
            <a:r>
              <a:rPr lang="en-US" sz="1900" dirty="0" err="1" smtClean="0">
                <a:latin typeface="Calibri" pitchFamily="34" charset="0"/>
              </a:rPr>
              <a:t>principalmente</a:t>
            </a:r>
            <a:r>
              <a:rPr lang="en-US" sz="1900" dirty="0" smtClean="0">
                <a:latin typeface="Calibri" pitchFamily="34" charset="0"/>
              </a:rPr>
              <a:t> a la </a:t>
            </a:r>
            <a:r>
              <a:rPr lang="en-US" sz="1900" dirty="0" err="1" smtClean="0">
                <a:latin typeface="Calibri" pitchFamily="34" charset="0"/>
              </a:rPr>
              <a:t>práctica</a:t>
            </a:r>
            <a:r>
              <a:rPr lang="en-US" sz="1900" dirty="0" smtClean="0">
                <a:latin typeface="Calibri" pitchFamily="34" charset="0"/>
              </a:rPr>
              <a:t> </a:t>
            </a:r>
            <a:r>
              <a:rPr lang="en-US" sz="1900" dirty="0" err="1" smtClean="0">
                <a:latin typeface="Calibri" pitchFamily="34" charset="0"/>
              </a:rPr>
              <a:t>comunitaria</a:t>
            </a:r>
            <a:r>
              <a:rPr lang="en-US" sz="1900" dirty="0" smtClean="0">
                <a:latin typeface="Calibri" pitchFamily="34" charset="0"/>
              </a:rPr>
              <a:t> </a:t>
            </a:r>
            <a:r>
              <a:rPr lang="en-US" sz="1900" dirty="0" err="1" smtClean="0">
                <a:latin typeface="Calibri" pitchFamily="34" charset="0"/>
              </a:rPr>
              <a:t>como</a:t>
            </a:r>
            <a:r>
              <a:rPr lang="en-US" sz="1900" dirty="0" smtClean="0">
                <a:latin typeface="Calibri" pitchFamily="34" charset="0"/>
              </a:rPr>
              <a:t> </a:t>
            </a:r>
            <a:r>
              <a:rPr lang="en-US" sz="1900" dirty="0" err="1" smtClean="0">
                <a:latin typeface="Calibri" pitchFamily="34" charset="0"/>
              </a:rPr>
              <a:t>vehículo</a:t>
            </a:r>
            <a:r>
              <a:rPr lang="en-US" sz="1900" dirty="0" smtClean="0">
                <a:latin typeface="Calibri" pitchFamily="34" charset="0"/>
              </a:rPr>
              <a:t> </a:t>
            </a:r>
            <a:r>
              <a:rPr lang="en-US" sz="1900" dirty="0" err="1" smtClean="0">
                <a:latin typeface="Calibri" pitchFamily="34" charset="0"/>
              </a:rPr>
              <a:t>para</a:t>
            </a:r>
            <a:r>
              <a:rPr lang="en-US" sz="1900" dirty="0" smtClean="0">
                <a:latin typeface="Calibri" pitchFamily="34" charset="0"/>
              </a:rPr>
              <a:t> </a:t>
            </a:r>
            <a:r>
              <a:rPr lang="en-US" sz="1900" dirty="0" err="1" smtClean="0">
                <a:latin typeface="Calibri" pitchFamily="34" charset="0"/>
              </a:rPr>
              <a:t>entender</a:t>
            </a:r>
            <a:r>
              <a:rPr lang="en-US" sz="1900" dirty="0" smtClean="0">
                <a:latin typeface="Calibri" pitchFamily="34" charset="0"/>
              </a:rPr>
              <a:t> </a:t>
            </a:r>
            <a:r>
              <a:rPr lang="en-US" sz="1900" dirty="0" err="1" smtClean="0">
                <a:latin typeface="Calibri" pitchFamily="34" charset="0"/>
              </a:rPr>
              <a:t>las</a:t>
            </a:r>
            <a:r>
              <a:rPr lang="en-US" sz="1900" dirty="0" smtClean="0">
                <a:latin typeface="Calibri" pitchFamily="34" charset="0"/>
              </a:rPr>
              <a:t> </a:t>
            </a:r>
            <a:r>
              <a:rPr lang="en-US" sz="1900" dirty="0" err="1" smtClean="0">
                <a:latin typeface="Calibri" pitchFamily="34" charset="0"/>
              </a:rPr>
              <a:t>causas</a:t>
            </a:r>
            <a:r>
              <a:rPr lang="en-US" sz="1900" dirty="0" smtClean="0">
                <a:latin typeface="Calibri" pitchFamily="34" charset="0"/>
              </a:rPr>
              <a:t> </a:t>
            </a:r>
            <a:r>
              <a:rPr lang="en-US" sz="1900" dirty="0" err="1" smtClean="0">
                <a:latin typeface="Calibri" pitchFamily="34" charset="0"/>
              </a:rPr>
              <a:t>sociales</a:t>
            </a:r>
            <a:r>
              <a:rPr lang="en-US" sz="1900" dirty="0" smtClean="0">
                <a:latin typeface="Calibri" pitchFamily="34" charset="0"/>
              </a:rPr>
              <a:t> de </a:t>
            </a:r>
            <a:r>
              <a:rPr lang="en-US" sz="1900" dirty="0" err="1" smtClean="0">
                <a:latin typeface="Calibri" pitchFamily="34" charset="0"/>
              </a:rPr>
              <a:t>las</a:t>
            </a:r>
            <a:r>
              <a:rPr lang="en-US" sz="1900" dirty="0" smtClean="0">
                <a:latin typeface="Calibri" pitchFamily="34" charset="0"/>
              </a:rPr>
              <a:t> </a:t>
            </a:r>
            <a:r>
              <a:rPr lang="en-US" sz="1900" dirty="0" err="1" smtClean="0">
                <a:latin typeface="Calibri" pitchFamily="34" charset="0"/>
              </a:rPr>
              <a:t>enfermedades</a:t>
            </a:r>
            <a:endParaRPr lang="en-US" sz="1900" dirty="0" smtClean="0">
              <a:latin typeface="Calibri" pitchFamily="34" charset="0"/>
            </a:endParaRPr>
          </a:p>
          <a:p>
            <a:pPr lvl="1" eaLnBrk="1" hangingPunct="1"/>
            <a:r>
              <a:rPr lang="en-US" sz="1900" dirty="0" err="1" smtClean="0">
                <a:latin typeface="Calibri" pitchFamily="34" charset="0"/>
              </a:rPr>
              <a:t>Prioriza</a:t>
            </a:r>
            <a:r>
              <a:rPr lang="en-US" sz="1900" dirty="0" smtClean="0">
                <a:latin typeface="Calibri" pitchFamily="34" charset="0"/>
              </a:rPr>
              <a:t> a </a:t>
            </a:r>
            <a:r>
              <a:rPr lang="en-US" sz="1900" dirty="0" err="1" smtClean="0">
                <a:latin typeface="Calibri" pitchFamily="34" charset="0"/>
              </a:rPr>
              <a:t>las</a:t>
            </a:r>
            <a:r>
              <a:rPr lang="en-US" sz="1900" dirty="0" smtClean="0">
                <a:latin typeface="Calibri" pitchFamily="34" charset="0"/>
              </a:rPr>
              <a:t> personas </a:t>
            </a:r>
            <a:r>
              <a:rPr lang="en-US" sz="1900" dirty="0" err="1" smtClean="0">
                <a:latin typeface="Calibri" pitchFamily="34" charset="0"/>
              </a:rPr>
              <a:t>más</a:t>
            </a:r>
            <a:r>
              <a:rPr lang="en-US" sz="1900" dirty="0" smtClean="0">
                <a:latin typeface="Calibri" pitchFamily="34" charset="0"/>
              </a:rPr>
              <a:t> </a:t>
            </a:r>
            <a:r>
              <a:rPr lang="en-US" sz="1900" dirty="0" err="1" smtClean="0">
                <a:latin typeface="Calibri" pitchFamily="34" charset="0"/>
              </a:rPr>
              <a:t>vulnerables</a:t>
            </a:r>
            <a:r>
              <a:rPr lang="en-US" sz="1900" dirty="0" smtClean="0">
                <a:latin typeface="Calibri" pitchFamily="34" charset="0"/>
              </a:rPr>
              <a:t>, </a:t>
            </a:r>
            <a:r>
              <a:rPr lang="en-US" sz="1900" dirty="0" err="1" smtClean="0">
                <a:latin typeface="Calibri" pitchFamily="34" charset="0"/>
              </a:rPr>
              <a:t>identificadas</a:t>
            </a:r>
            <a:r>
              <a:rPr lang="en-US" sz="1900" dirty="0" smtClean="0">
                <a:latin typeface="Calibri" pitchFamily="34" charset="0"/>
              </a:rPr>
              <a:t> </a:t>
            </a:r>
            <a:r>
              <a:rPr lang="en-US" sz="1900" dirty="0" err="1" smtClean="0">
                <a:latin typeface="Calibri" pitchFamily="34" charset="0"/>
              </a:rPr>
              <a:t>mediante</a:t>
            </a:r>
            <a:r>
              <a:rPr lang="en-US" sz="1900" dirty="0" smtClean="0">
                <a:latin typeface="Calibri" pitchFamily="34" charset="0"/>
              </a:rPr>
              <a:t> </a:t>
            </a:r>
            <a:r>
              <a:rPr lang="en-US" sz="1900" dirty="0" err="1" smtClean="0">
                <a:latin typeface="Calibri" pitchFamily="34" charset="0"/>
              </a:rPr>
              <a:t>proyectos</a:t>
            </a:r>
            <a:r>
              <a:rPr lang="en-US" sz="1900" dirty="0" smtClean="0">
                <a:latin typeface="Calibri" pitchFamily="34" charset="0"/>
              </a:rPr>
              <a:t> de </a:t>
            </a:r>
            <a:r>
              <a:rPr lang="en-US" sz="1900" dirty="0" err="1" smtClean="0">
                <a:latin typeface="Calibri" pitchFamily="34" charset="0"/>
              </a:rPr>
              <a:t>desarrollo</a:t>
            </a:r>
            <a:r>
              <a:rPr lang="en-US" sz="1900" dirty="0" smtClean="0">
                <a:latin typeface="Calibri" pitchFamily="34" charset="0"/>
              </a:rPr>
              <a:t> de </a:t>
            </a:r>
            <a:r>
              <a:rPr lang="en-US" sz="1900" dirty="0" err="1" smtClean="0">
                <a:latin typeface="Calibri" pitchFamily="34" charset="0"/>
              </a:rPr>
              <a:t>bienestar</a:t>
            </a:r>
            <a:r>
              <a:rPr lang="en-US" sz="1900" dirty="0" smtClean="0">
                <a:latin typeface="Calibri" pitchFamily="34" charset="0"/>
              </a:rPr>
              <a:t> social y </a:t>
            </a:r>
            <a:r>
              <a:rPr lang="en-US" sz="1900" dirty="0" err="1" smtClean="0">
                <a:latin typeface="Calibri" pitchFamily="34" charset="0"/>
              </a:rPr>
              <a:t>divulgación</a:t>
            </a:r>
            <a:r>
              <a:rPr lang="en-US" sz="1900" dirty="0" smtClean="0">
                <a:latin typeface="Calibri" pitchFamily="34" charset="0"/>
              </a:rPr>
              <a:t> </a:t>
            </a:r>
            <a:r>
              <a:rPr lang="en-US" sz="1900" dirty="0" err="1" smtClean="0">
                <a:latin typeface="Calibri" pitchFamily="34" charset="0"/>
              </a:rPr>
              <a:t>vecinal</a:t>
            </a:r>
            <a:endParaRPr lang="en-US" sz="1900" dirty="0" smtClean="0">
              <a:latin typeface="Calibri" pitchFamily="34" charset="0"/>
            </a:endParaRPr>
          </a:p>
          <a:p>
            <a:pPr eaLnBrk="1" hangingPunct="1"/>
            <a:r>
              <a:rPr lang="en-US" sz="2000" dirty="0" err="1" smtClean="0">
                <a:latin typeface="Calibri" pitchFamily="34" charset="0"/>
              </a:rPr>
              <a:t>Modelo</a:t>
            </a:r>
            <a:r>
              <a:rPr lang="en-US" sz="2000" dirty="0" smtClean="0">
                <a:latin typeface="Calibri" pitchFamily="34" charset="0"/>
              </a:rPr>
              <a:t> </a:t>
            </a:r>
            <a:r>
              <a:rPr lang="en-US" sz="2000" dirty="0" err="1" smtClean="0">
                <a:latin typeface="Calibri" pitchFamily="34" charset="0"/>
              </a:rPr>
              <a:t>sanitario</a:t>
            </a:r>
            <a:r>
              <a:rPr lang="en-US" sz="2000" dirty="0" smtClean="0">
                <a:latin typeface="Calibri" pitchFamily="34" charset="0"/>
              </a:rPr>
              <a:t> </a:t>
            </a:r>
            <a:r>
              <a:rPr lang="en-US" sz="2000" dirty="0" err="1" smtClean="0">
                <a:latin typeface="Calibri" pitchFamily="34" charset="0"/>
              </a:rPr>
              <a:t>chileno</a:t>
            </a:r>
            <a:endParaRPr lang="en-US" sz="2000" dirty="0" smtClean="0">
              <a:latin typeface="Calibri" pitchFamily="34" charset="0"/>
            </a:endParaRPr>
          </a:p>
          <a:p>
            <a:pPr lvl="1" eaLnBrk="1" hangingPunct="1"/>
            <a:r>
              <a:rPr lang="en-US" sz="1900" dirty="0" err="1" smtClean="0">
                <a:latin typeface="Calibri" pitchFamily="34" charset="0"/>
              </a:rPr>
              <a:t>Leyes</a:t>
            </a:r>
            <a:r>
              <a:rPr lang="en-US" sz="1900" dirty="0" smtClean="0">
                <a:latin typeface="Calibri" pitchFamily="34" charset="0"/>
              </a:rPr>
              <a:t> </a:t>
            </a:r>
            <a:r>
              <a:rPr lang="en-US" sz="1900" dirty="0" err="1" smtClean="0">
                <a:latin typeface="Calibri" pitchFamily="34" charset="0"/>
              </a:rPr>
              <a:t>progresistas</a:t>
            </a:r>
            <a:r>
              <a:rPr lang="en-US" sz="1900" dirty="0" smtClean="0">
                <a:latin typeface="Calibri" pitchFamily="34" charset="0"/>
              </a:rPr>
              <a:t> </a:t>
            </a:r>
            <a:r>
              <a:rPr lang="en-US" sz="1900" dirty="0" err="1" smtClean="0">
                <a:latin typeface="Calibri" pitchFamily="34" charset="0"/>
              </a:rPr>
              <a:t>que</a:t>
            </a:r>
            <a:r>
              <a:rPr lang="en-US" sz="1900" dirty="0" smtClean="0">
                <a:latin typeface="Calibri" pitchFamily="34" charset="0"/>
              </a:rPr>
              <a:t> </a:t>
            </a:r>
            <a:r>
              <a:rPr lang="en-US" sz="1900" dirty="0" err="1" smtClean="0">
                <a:latin typeface="Calibri" pitchFamily="34" charset="0"/>
              </a:rPr>
              <a:t>combaten</a:t>
            </a:r>
            <a:r>
              <a:rPr lang="en-US" sz="1900" dirty="0" smtClean="0">
                <a:latin typeface="Calibri" pitchFamily="34" charset="0"/>
              </a:rPr>
              <a:t> </a:t>
            </a:r>
            <a:r>
              <a:rPr lang="en-US" sz="1900" dirty="0" err="1" smtClean="0">
                <a:latin typeface="Calibri" pitchFamily="34" charset="0"/>
              </a:rPr>
              <a:t>las</a:t>
            </a:r>
            <a:r>
              <a:rPr lang="en-US" sz="1900" dirty="0" smtClean="0">
                <a:latin typeface="Calibri" pitchFamily="34" charset="0"/>
              </a:rPr>
              <a:t> </a:t>
            </a:r>
            <a:r>
              <a:rPr lang="en-US" sz="1900" dirty="0" err="1" smtClean="0">
                <a:latin typeface="Calibri" pitchFamily="34" charset="0"/>
              </a:rPr>
              <a:t>grandes</a:t>
            </a:r>
            <a:r>
              <a:rPr lang="en-US" sz="1900" dirty="0" smtClean="0">
                <a:latin typeface="Calibri" pitchFamily="34" charset="0"/>
              </a:rPr>
              <a:t> </a:t>
            </a:r>
            <a:r>
              <a:rPr lang="en-US" sz="1900" dirty="0" err="1" smtClean="0">
                <a:latin typeface="Calibri" pitchFamily="34" charset="0"/>
              </a:rPr>
              <a:t>disparidades</a:t>
            </a:r>
            <a:r>
              <a:rPr lang="en-US" sz="1900" dirty="0" smtClean="0">
                <a:latin typeface="Calibri" pitchFamily="34" charset="0"/>
              </a:rPr>
              <a:t> en </a:t>
            </a:r>
            <a:r>
              <a:rPr lang="en-US" sz="1900" dirty="0" err="1" smtClean="0">
                <a:latin typeface="Calibri" pitchFamily="34" charset="0"/>
              </a:rPr>
              <a:t>materia</a:t>
            </a:r>
            <a:r>
              <a:rPr lang="en-US" sz="1900" dirty="0" smtClean="0">
                <a:latin typeface="Calibri" pitchFamily="34" charset="0"/>
              </a:rPr>
              <a:t> de </a:t>
            </a:r>
            <a:r>
              <a:rPr lang="en-US" sz="1900" dirty="0" err="1" smtClean="0">
                <a:latin typeface="Calibri" pitchFamily="34" charset="0"/>
              </a:rPr>
              <a:t>salud</a:t>
            </a:r>
            <a:endParaRPr lang="en-US" sz="1900" dirty="0" smtClean="0">
              <a:latin typeface="Calibri" pitchFamily="34" charset="0"/>
            </a:endParaRPr>
          </a:p>
          <a:p>
            <a:pPr lvl="2" eaLnBrk="1" hangingPunct="1"/>
            <a:r>
              <a:rPr lang="en-US" sz="1600" dirty="0" smtClean="0">
                <a:latin typeface="Calibri" pitchFamily="34" charset="0"/>
              </a:rPr>
              <a:t>Las </a:t>
            </a:r>
            <a:r>
              <a:rPr lang="en-US" sz="1600" dirty="0" err="1" smtClean="0">
                <a:latin typeface="Calibri" pitchFamily="34" charset="0"/>
              </a:rPr>
              <a:t>leyes</a:t>
            </a:r>
            <a:r>
              <a:rPr lang="en-US" sz="1600" dirty="0" smtClean="0">
                <a:latin typeface="Calibri" pitchFamily="34" charset="0"/>
              </a:rPr>
              <a:t> </a:t>
            </a:r>
            <a:r>
              <a:rPr lang="en-US" sz="1600" dirty="0" err="1" smtClean="0">
                <a:latin typeface="Calibri" pitchFamily="34" charset="0"/>
              </a:rPr>
              <a:t>establecidas</a:t>
            </a:r>
            <a:r>
              <a:rPr lang="en-US" sz="1600" dirty="0" smtClean="0">
                <a:latin typeface="Calibri" pitchFamily="34" charset="0"/>
              </a:rPr>
              <a:t> </a:t>
            </a:r>
            <a:r>
              <a:rPr lang="en-US" sz="1600" dirty="0" err="1" smtClean="0">
                <a:latin typeface="Calibri" pitchFamily="34" charset="0"/>
              </a:rPr>
              <a:t>tienen</a:t>
            </a:r>
            <a:r>
              <a:rPr lang="en-US" sz="1600" dirty="0" smtClean="0">
                <a:latin typeface="Calibri" pitchFamily="34" charset="0"/>
              </a:rPr>
              <a:t> un </a:t>
            </a:r>
            <a:r>
              <a:rPr lang="en-US" sz="1600" dirty="0" err="1" smtClean="0">
                <a:latin typeface="Calibri" pitchFamily="34" charset="0"/>
              </a:rPr>
              <a:t>doble</a:t>
            </a:r>
            <a:r>
              <a:rPr lang="en-US" sz="1600" dirty="0" smtClean="0">
                <a:latin typeface="Calibri" pitchFamily="34" charset="0"/>
              </a:rPr>
              <a:t> </a:t>
            </a:r>
            <a:r>
              <a:rPr lang="en-US" sz="1600" dirty="0" err="1" smtClean="0">
                <a:latin typeface="Calibri" pitchFamily="34" charset="0"/>
              </a:rPr>
              <a:t>objetivo</a:t>
            </a:r>
            <a:r>
              <a:rPr lang="en-US" sz="1600" dirty="0" smtClean="0">
                <a:latin typeface="Calibri" pitchFamily="34" charset="0"/>
              </a:rPr>
              <a:t>: 1. </a:t>
            </a:r>
            <a:r>
              <a:rPr lang="en-US" sz="1600" dirty="0" err="1" smtClean="0">
                <a:latin typeface="Calibri" pitchFamily="34" charset="0"/>
              </a:rPr>
              <a:t>económico</a:t>
            </a:r>
            <a:r>
              <a:rPr lang="en-US" sz="1600" dirty="0" smtClean="0">
                <a:latin typeface="Calibri" pitchFamily="34" charset="0"/>
              </a:rPr>
              <a:t> y de </a:t>
            </a:r>
            <a:r>
              <a:rPr lang="en-US" sz="1600" dirty="0" err="1" smtClean="0">
                <a:latin typeface="Calibri" pitchFamily="34" charset="0"/>
              </a:rPr>
              <a:t>creación</a:t>
            </a:r>
            <a:r>
              <a:rPr lang="en-US" sz="1600" dirty="0" smtClean="0">
                <a:latin typeface="Calibri" pitchFamily="34" charset="0"/>
              </a:rPr>
              <a:t> de </a:t>
            </a:r>
            <a:r>
              <a:rPr lang="en-US" sz="1600" dirty="0" err="1" smtClean="0">
                <a:latin typeface="Calibri" pitchFamily="34" charset="0"/>
              </a:rPr>
              <a:t>políticas</a:t>
            </a:r>
            <a:r>
              <a:rPr lang="en-US" sz="1600" dirty="0" smtClean="0">
                <a:latin typeface="Calibri" pitchFamily="34" charset="0"/>
              </a:rPr>
              <a:t> y 2. </a:t>
            </a:r>
            <a:r>
              <a:rPr lang="en-US" sz="1600" dirty="0" err="1" smtClean="0">
                <a:latin typeface="Calibri" pitchFamily="34" charset="0"/>
              </a:rPr>
              <a:t>consolidación</a:t>
            </a:r>
            <a:r>
              <a:rPr lang="en-US" sz="1600" dirty="0" smtClean="0">
                <a:latin typeface="Calibri" pitchFamily="34" charset="0"/>
              </a:rPr>
              <a:t>.</a:t>
            </a:r>
          </a:p>
          <a:p>
            <a:pPr lvl="2" eaLnBrk="1" hangingPunct="1"/>
            <a:r>
              <a:rPr lang="en-US" sz="1600" dirty="0" smtClean="0">
                <a:latin typeface="Calibri" pitchFamily="34" charset="0"/>
              </a:rPr>
              <a:t>La </a:t>
            </a:r>
            <a:r>
              <a:rPr lang="en-US" sz="1600" dirty="0" err="1" smtClean="0">
                <a:latin typeface="Calibri" pitchFamily="34" charset="0"/>
              </a:rPr>
              <a:t>intención</a:t>
            </a:r>
            <a:r>
              <a:rPr lang="en-US" sz="1600" dirty="0" smtClean="0">
                <a:latin typeface="Calibri" pitchFamily="34" charset="0"/>
              </a:rPr>
              <a:t> de </a:t>
            </a:r>
            <a:r>
              <a:rPr lang="en-US" sz="1600" dirty="0" err="1" smtClean="0">
                <a:latin typeface="Calibri" pitchFamily="34" charset="0"/>
              </a:rPr>
              <a:t>las</a:t>
            </a:r>
            <a:r>
              <a:rPr lang="en-US" sz="1600" dirty="0" smtClean="0">
                <a:latin typeface="Calibri" pitchFamily="34" charset="0"/>
              </a:rPr>
              <a:t> </a:t>
            </a:r>
            <a:r>
              <a:rPr lang="en-US" sz="1600" dirty="0" err="1" smtClean="0">
                <a:latin typeface="Calibri" pitchFamily="34" charset="0"/>
              </a:rPr>
              <a:t>leyes</a:t>
            </a:r>
            <a:r>
              <a:rPr lang="en-US" sz="1600" dirty="0" smtClean="0">
                <a:latin typeface="Calibri" pitchFamily="34" charset="0"/>
              </a:rPr>
              <a:t> </a:t>
            </a:r>
            <a:r>
              <a:rPr lang="en-US" sz="1600" dirty="0" err="1" smtClean="0">
                <a:latin typeface="Calibri" pitchFamily="34" charset="0"/>
              </a:rPr>
              <a:t>es</a:t>
            </a:r>
            <a:r>
              <a:rPr lang="en-US" sz="1600" dirty="0" smtClean="0">
                <a:latin typeface="Calibri" pitchFamily="34" charset="0"/>
              </a:rPr>
              <a:t> </a:t>
            </a:r>
            <a:r>
              <a:rPr lang="en-US" sz="1600" dirty="0" err="1" smtClean="0">
                <a:latin typeface="Calibri" pitchFamily="34" charset="0"/>
              </a:rPr>
              <a:t>fortalecer</a:t>
            </a:r>
            <a:r>
              <a:rPr lang="en-US" sz="1600" dirty="0" smtClean="0">
                <a:latin typeface="Calibri" pitchFamily="34" charset="0"/>
              </a:rPr>
              <a:t> la </a:t>
            </a:r>
            <a:r>
              <a:rPr lang="en-US" sz="1600" dirty="0" err="1" smtClean="0">
                <a:latin typeface="Calibri" pitchFamily="34" charset="0"/>
              </a:rPr>
              <a:t>autoridad</a:t>
            </a:r>
            <a:r>
              <a:rPr lang="en-US" sz="1600" dirty="0" smtClean="0">
                <a:latin typeface="Calibri" pitchFamily="34" charset="0"/>
              </a:rPr>
              <a:t> del </a:t>
            </a:r>
            <a:r>
              <a:rPr lang="en-US" sz="1600" dirty="0" err="1" smtClean="0">
                <a:latin typeface="Calibri" pitchFamily="34" charset="0"/>
              </a:rPr>
              <a:t>ministerio</a:t>
            </a:r>
            <a:r>
              <a:rPr lang="en-US" sz="1600" dirty="0" smtClean="0">
                <a:latin typeface="Calibri" pitchFamily="34" charset="0"/>
              </a:rPr>
              <a:t> de </a:t>
            </a:r>
            <a:r>
              <a:rPr lang="en-US" sz="1600" dirty="0" err="1" smtClean="0">
                <a:latin typeface="Calibri" pitchFamily="34" charset="0"/>
              </a:rPr>
              <a:t>salud</a:t>
            </a:r>
            <a:endParaRPr lang="en-US" sz="1600" dirty="0" smtClean="0">
              <a:latin typeface="Calibri" pitchFamily="34" charset="0"/>
            </a:endParaRPr>
          </a:p>
        </p:txBody>
      </p:sp>
      <p:pic>
        <p:nvPicPr>
          <p:cNvPr id="27651" name="Picture 4" descr="6233415084c88f42f0e17d"/>
          <p:cNvPicPr>
            <a:picLocks noChangeAspect="1" noChangeArrowheads="1"/>
          </p:cNvPicPr>
          <p:nvPr/>
        </p:nvPicPr>
        <p:blipFill>
          <a:blip r:embed="rId2">
            <a:grayscl/>
          </a:blip>
          <a:srcRect/>
          <a:stretch>
            <a:fillRect/>
          </a:stretch>
        </p:blipFill>
        <p:spPr bwMode="auto">
          <a:xfrm>
            <a:off x="685800" y="5410200"/>
            <a:ext cx="1924050" cy="676275"/>
          </a:xfrm>
          <a:prstGeom prst="rect">
            <a:avLst/>
          </a:prstGeom>
          <a:noFill/>
          <a:ln w="9525">
            <a:noFill/>
            <a:miter lim="800000"/>
            <a:headEnd/>
            <a:tailEnd/>
          </a:ln>
        </p:spPr>
      </p:pic>
      <p:pic>
        <p:nvPicPr>
          <p:cNvPr id="27652" name="Picture 5" descr="4972261204cf7a60e0f8af"/>
          <p:cNvPicPr>
            <a:picLocks noChangeAspect="1" noChangeArrowheads="1"/>
          </p:cNvPicPr>
          <p:nvPr/>
        </p:nvPicPr>
        <p:blipFill>
          <a:blip r:embed="rId3">
            <a:grayscl/>
          </a:blip>
          <a:srcRect/>
          <a:stretch>
            <a:fillRect/>
          </a:stretch>
        </p:blipFill>
        <p:spPr bwMode="auto">
          <a:xfrm>
            <a:off x="3200400" y="5410200"/>
            <a:ext cx="1714500" cy="676275"/>
          </a:xfrm>
          <a:prstGeom prst="rect">
            <a:avLst/>
          </a:prstGeom>
          <a:noFill/>
          <a:ln w="9525">
            <a:noFill/>
            <a:miter lim="800000"/>
            <a:headEnd/>
            <a:tailEnd/>
          </a:ln>
        </p:spPr>
      </p:pic>
      <p:pic>
        <p:nvPicPr>
          <p:cNvPr id="27653" name="Picture 6" descr="chile"/>
          <p:cNvPicPr>
            <a:picLocks noChangeAspect="1" noChangeArrowheads="1"/>
          </p:cNvPicPr>
          <p:nvPr/>
        </p:nvPicPr>
        <p:blipFill>
          <a:blip r:embed="rId4">
            <a:grayscl/>
          </a:blip>
          <a:srcRect/>
          <a:stretch>
            <a:fillRect/>
          </a:stretch>
        </p:blipFill>
        <p:spPr bwMode="auto">
          <a:xfrm>
            <a:off x="5715000" y="5334000"/>
            <a:ext cx="1447800" cy="941388"/>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p:cNvSpPr>
          <p:nvPr>
            <p:ph type="body" idx="4294967295"/>
          </p:nvPr>
        </p:nvSpPr>
        <p:spPr>
          <a:xfrm>
            <a:off x="228600" y="1524000"/>
            <a:ext cx="8077200" cy="4191016"/>
          </a:xfrm>
        </p:spPr>
        <p:txBody>
          <a:bodyPr/>
          <a:lstStyle/>
          <a:p>
            <a:pPr eaLnBrk="1" hangingPunct="1">
              <a:lnSpc>
                <a:spcPct val="80000"/>
              </a:lnSpc>
            </a:pPr>
            <a:r>
              <a:rPr lang="en-US" sz="2000" smtClean="0">
                <a:latin typeface="Calibri" pitchFamily="34" charset="0"/>
              </a:rPr>
              <a:t>Enfoque profundo y muy práctico, cuando la restricción de recursos es extrema, para entender las desigualdades ante enfermedades que tienen causa y remedio</a:t>
            </a:r>
            <a:endParaRPr lang="en-US" sz="2000" dirty="0" smtClean="0">
              <a:latin typeface="Calibri" pitchFamily="34" charset="0"/>
            </a:endParaRPr>
          </a:p>
          <a:p>
            <a:pPr eaLnBrk="1" hangingPunct="1">
              <a:lnSpc>
                <a:spcPct val="80000"/>
              </a:lnSpc>
            </a:pPr>
            <a:r>
              <a:rPr lang="en-US" sz="2000" smtClean="0">
                <a:latin typeface="Calibri" pitchFamily="34" charset="0"/>
              </a:rPr>
              <a:t>Desarrollo del papel de los trabajadores sociales como agentes fundamentales del sistema. Los trabajadores sociales utilizan un enfoque multidimensional en el que los ingresos no son más que un factor para definir la pobreza </a:t>
            </a:r>
            <a:endParaRPr lang="en-US" sz="2000" dirty="0" smtClean="0">
              <a:latin typeface="Calibri" pitchFamily="34" charset="0"/>
            </a:endParaRPr>
          </a:p>
          <a:p>
            <a:pPr eaLnBrk="1" hangingPunct="1">
              <a:lnSpc>
                <a:spcPct val="80000"/>
              </a:lnSpc>
            </a:pPr>
            <a:r>
              <a:rPr lang="en-US" sz="2000" smtClean="0">
                <a:latin typeface="Calibri" pitchFamily="34" charset="0"/>
              </a:rPr>
              <a:t>Cuba ha experimentado una gran disminución de enfermedades infecciosas e importantes mejoras de las condiciones socioeconómicas (</a:t>
            </a:r>
            <a:r>
              <a:rPr lang="en-US" sz="2000" dirty="0" smtClean="0">
                <a:latin typeface="Calibri" pitchFamily="34" charset="0"/>
              </a:rPr>
              <a:t>Spiegel et al, 2005)</a:t>
            </a:r>
          </a:p>
          <a:p>
            <a:pPr eaLnBrk="1" hangingPunct="1">
              <a:lnSpc>
                <a:spcPct val="80000"/>
              </a:lnSpc>
            </a:pPr>
            <a:r>
              <a:rPr lang="en-US" sz="2000" smtClean="0">
                <a:latin typeface="Calibri" pitchFamily="34" charset="0"/>
              </a:rPr>
              <a:t>El sistema chileno situó al país en segunda posición con un enfoque dual, el sector público y el sector privado</a:t>
            </a:r>
            <a:endParaRPr lang="en-US" sz="2000" dirty="0" smtClean="0">
              <a:latin typeface="Calibri" pitchFamily="34" charset="0"/>
            </a:endParaRPr>
          </a:p>
          <a:p>
            <a:pPr marL="742950" lvl="1" indent="-285750" eaLnBrk="1" hangingPunct="1">
              <a:lnSpc>
                <a:spcPct val="80000"/>
              </a:lnSpc>
            </a:pPr>
            <a:r>
              <a:rPr lang="en-US" sz="2000" smtClean="0">
                <a:latin typeface="Calibri" pitchFamily="34" charset="0"/>
              </a:rPr>
              <a:t>Estableció la integración de transferencias de efectivo en la prestación de servicios, supervisando los medios de subsistencia con múltiples indicadores para evaluar el nivel de ingresos y la consolidación de procedimientos administrativos (Mesa-Lago</a:t>
            </a:r>
            <a:r>
              <a:rPr lang="en-US" sz="2000" dirty="0" smtClean="0">
                <a:latin typeface="Calibri" pitchFamily="34" charset="0"/>
              </a:rPr>
              <a:t>, 2008)</a:t>
            </a:r>
          </a:p>
          <a:p>
            <a:pPr eaLnBrk="1" hangingPunct="1">
              <a:lnSpc>
                <a:spcPct val="80000"/>
              </a:lnSpc>
            </a:pPr>
            <a:endParaRPr lang="en-US" sz="2000" dirty="0" smtClean="0">
              <a:latin typeface="Calibri" pitchFamily="34" charset="0"/>
            </a:endParaRPr>
          </a:p>
          <a:p>
            <a:pPr eaLnBrk="1" hangingPunct="1">
              <a:lnSpc>
                <a:spcPct val="80000"/>
              </a:lnSpc>
            </a:pPr>
            <a:endParaRPr lang="en-US" sz="2000" dirty="0" smtClean="0">
              <a:latin typeface="Calibri" pitchFamily="34" charset="0"/>
            </a:endParaRPr>
          </a:p>
        </p:txBody>
      </p:sp>
      <p:sp>
        <p:nvSpPr>
          <p:cNvPr id="28674" name="Text Box 3"/>
          <p:cNvSpPr txBox="1">
            <a:spLocks noChangeArrowheads="1"/>
          </p:cNvSpPr>
          <p:nvPr/>
        </p:nvSpPr>
        <p:spPr bwMode="auto">
          <a:xfrm>
            <a:off x="685800" y="304800"/>
            <a:ext cx="7696200" cy="366713"/>
          </a:xfrm>
          <a:prstGeom prst="rect">
            <a:avLst/>
          </a:prstGeom>
          <a:noFill/>
          <a:ln w="9525">
            <a:noFill/>
            <a:miter lim="800000"/>
            <a:headEnd/>
            <a:tailEnd/>
          </a:ln>
        </p:spPr>
        <p:txBody>
          <a:bodyPr>
            <a:spAutoFit/>
          </a:bodyPr>
          <a:lstStyle/>
          <a:p>
            <a:pPr>
              <a:spcBef>
                <a:spcPct val="50000"/>
              </a:spcBef>
            </a:pPr>
            <a:endParaRPr lang="en-US"/>
          </a:p>
        </p:txBody>
      </p:sp>
      <p:sp>
        <p:nvSpPr>
          <p:cNvPr id="28675" name="Rectangle 2"/>
          <p:cNvSpPr>
            <a:spLocks/>
          </p:cNvSpPr>
          <p:nvPr/>
        </p:nvSpPr>
        <p:spPr bwMode="auto">
          <a:xfrm>
            <a:off x="457200" y="274638"/>
            <a:ext cx="8229600" cy="1020762"/>
          </a:xfrm>
          <a:prstGeom prst="rect">
            <a:avLst/>
          </a:prstGeom>
          <a:noFill/>
          <a:ln w="9525">
            <a:noFill/>
            <a:miter lim="800000"/>
            <a:headEnd/>
            <a:tailEnd/>
          </a:ln>
        </p:spPr>
        <p:txBody>
          <a:bodyPr anchor="ctr"/>
          <a:lstStyle/>
          <a:p>
            <a:pPr algn="ctr"/>
            <a:r>
              <a:rPr lang="en-US" sz="4000" smtClean="0">
                <a:solidFill>
                  <a:schemeClr val="tx2"/>
                </a:solidFill>
                <a:latin typeface="Arial" charset="0"/>
              </a:rPr>
              <a:t>Principios de otros modelos caribeños de asistencia sanitaria :</a:t>
            </a:r>
            <a:endParaRPr lang="en-US" sz="4000" dirty="0">
              <a:solidFill>
                <a:schemeClr val="tx2"/>
              </a:solidFill>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smtClean="0">
                <a:latin typeface="Arial"/>
                <a:cs typeface="Arial"/>
              </a:rPr>
              <a:t>Rehabilitación de la salud mental </a:t>
            </a:r>
            <a:r>
              <a:rPr lang="en-US" sz="3200" dirty="0">
                <a:latin typeface="Arial"/>
                <a:cs typeface="Arial"/>
              </a:rPr>
              <a:t/>
            </a:r>
            <a:br>
              <a:rPr lang="en-US" sz="3200" dirty="0">
                <a:latin typeface="Arial"/>
                <a:cs typeface="Arial"/>
              </a:rPr>
            </a:br>
            <a:endParaRPr lang="en-US" dirty="0"/>
          </a:p>
        </p:txBody>
      </p:sp>
      <p:sp>
        <p:nvSpPr>
          <p:cNvPr id="3" name="Content Placeholder 2"/>
          <p:cNvSpPr>
            <a:spLocks noGrp="1"/>
          </p:cNvSpPr>
          <p:nvPr>
            <p:ph sz="quarter" idx="1"/>
          </p:nvPr>
        </p:nvSpPr>
        <p:spPr>
          <a:xfrm>
            <a:off x="467544" y="1196752"/>
            <a:ext cx="7467600" cy="4873752"/>
          </a:xfrm>
        </p:spPr>
        <p:txBody>
          <a:bodyPr/>
          <a:lstStyle/>
          <a:p>
            <a:pPr marL="0" indent="0">
              <a:buNone/>
            </a:pPr>
            <a:r>
              <a:rPr lang="en-US" sz="2000" dirty="0" err="1" smtClean="0">
                <a:latin typeface="Calibri"/>
                <a:cs typeface="Calibri"/>
              </a:rPr>
              <a:t>Principios</a:t>
            </a:r>
            <a:r>
              <a:rPr lang="en-US" sz="2000" dirty="0" smtClean="0">
                <a:latin typeface="Calibri"/>
                <a:cs typeface="Calibri"/>
              </a:rPr>
              <a:t> </a:t>
            </a:r>
            <a:r>
              <a:rPr lang="en-US" sz="2000" dirty="0" err="1" smtClean="0">
                <a:latin typeface="Calibri"/>
                <a:cs typeface="Calibri"/>
              </a:rPr>
              <a:t>fundamentales</a:t>
            </a:r>
            <a:r>
              <a:rPr lang="en-US" sz="2000" dirty="0" smtClean="0">
                <a:latin typeface="Calibri"/>
                <a:cs typeface="Calibri"/>
              </a:rPr>
              <a:t>: </a:t>
            </a:r>
            <a:endParaRPr lang="en-US" sz="2000" dirty="0">
              <a:latin typeface="Calibri"/>
              <a:cs typeface="Calibri"/>
            </a:endParaRPr>
          </a:p>
          <a:p>
            <a:endParaRPr lang="en-US" sz="2000" dirty="0">
              <a:latin typeface="Calibri"/>
              <a:cs typeface="Calibri"/>
            </a:endParaRPr>
          </a:p>
          <a:p>
            <a:r>
              <a:rPr lang="en-US" sz="2000" dirty="0" err="1" smtClean="0">
                <a:latin typeface="Calibri"/>
                <a:cs typeface="Calibri"/>
              </a:rPr>
              <a:t>Independencia</a:t>
            </a:r>
            <a:r>
              <a:rPr lang="en-US" sz="2000" dirty="0" smtClean="0">
                <a:latin typeface="Calibri"/>
                <a:cs typeface="Calibri"/>
              </a:rPr>
              <a:t>: Los </a:t>
            </a:r>
            <a:r>
              <a:rPr lang="en-US" sz="2000" dirty="0" err="1" smtClean="0">
                <a:latin typeface="Calibri"/>
                <a:cs typeface="Calibri"/>
              </a:rPr>
              <a:t>consumidores</a:t>
            </a:r>
            <a:r>
              <a:rPr lang="en-US" sz="2000" dirty="0" smtClean="0">
                <a:latin typeface="Calibri"/>
                <a:cs typeface="Calibri"/>
              </a:rPr>
              <a:t> </a:t>
            </a:r>
            <a:r>
              <a:rPr lang="en-US" sz="2000" dirty="0" err="1" smtClean="0">
                <a:latin typeface="Calibri"/>
                <a:cs typeface="Calibri"/>
              </a:rPr>
              <a:t>fijan</a:t>
            </a:r>
            <a:r>
              <a:rPr lang="en-US" sz="2000" dirty="0" smtClean="0">
                <a:latin typeface="Calibri"/>
                <a:cs typeface="Calibri"/>
              </a:rPr>
              <a:t> </a:t>
            </a:r>
            <a:r>
              <a:rPr lang="en-US" sz="2000" dirty="0" err="1" smtClean="0">
                <a:latin typeface="Calibri"/>
                <a:cs typeface="Calibri"/>
              </a:rPr>
              <a:t>su</a:t>
            </a:r>
            <a:r>
              <a:rPr lang="en-US" sz="2000" dirty="0" smtClean="0">
                <a:latin typeface="Calibri"/>
                <a:cs typeface="Calibri"/>
              </a:rPr>
              <a:t> </a:t>
            </a:r>
            <a:r>
              <a:rPr lang="en-US" sz="2000" dirty="0" err="1" smtClean="0">
                <a:latin typeface="Calibri"/>
                <a:cs typeface="Calibri"/>
              </a:rPr>
              <a:t>propio</a:t>
            </a:r>
            <a:r>
              <a:rPr lang="en-US" sz="2000" dirty="0" smtClean="0">
                <a:latin typeface="Calibri"/>
                <a:cs typeface="Calibri"/>
              </a:rPr>
              <a:t> </a:t>
            </a:r>
            <a:r>
              <a:rPr lang="en-US" sz="2000" dirty="0" err="1" smtClean="0">
                <a:latin typeface="Calibri"/>
                <a:cs typeface="Calibri"/>
              </a:rPr>
              <a:t>camino</a:t>
            </a:r>
            <a:r>
              <a:rPr lang="en-US" sz="2000" dirty="0" smtClean="0">
                <a:latin typeface="Calibri"/>
                <a:cs typeface="Calibri"/>
              </a:rPr>
              <a:t> </a:t>
            </a:r>
            <a:r>
              <a:rPr lang="en-US" sz="2000" dirty="0" err="1" smtClean="0">
                <a:latin typeface="Calibri"/>
                <a:cs typeface="Calibri"/>
              </a:rPr>
              <a:t>para</a:t>
            </a:r>
            <a:r>
              <a:rPr lang="en-US" sz="2000" dirty="0" smtClean="0">
                <a:latin typeface="Calibri"/>
                <a:cs typeface="Calibri"/>
              </a:rPr>
              <a:t> la </a:t>
            </a:r>
            <a:r>
              <a:rPr lang="en-US" sz="2000" dirty="0" err="1" smtClean="0">
                <a:latin typeface="Calibri"/>
                <a:cs typeface="Calibri"/>
              </a:rPr>
              <a:t>recuperación</a:t>
            </a:r>
            <a:r>
              <a:rPr lang="en-US" sz="2000" dirty="0" smtClean="0">
                <a:latin typeface="Calibri"/>
                <a:cs typeface="Calibri"/>
              </a:rPr>
              <a:t>.</a:t>
            </a:r>
            <a:endParaRPr lang="en-US" sz="2000" dirty="0">
              <a:latin typeface="Calibri"/>
              <a:cs typeface="Calibri"/>
            </a:endParaRPr>
          </a:p>
          <a:p>
            <a:r>
              <a:rPr lang="en-US" sz="2000" dirty="0">
                <a:latin typeface="Calibri"/>
                <a:cs typeface="Calibri"/>
              </a:rPr>
              <a:t> </a:t>
            </a:r>
            <a:r>
              <a:rPr lang="en-US" sz="2000" dirty="0" err="1" smtClean="0">
                <a:latin typeface="Calibri"/>
                <a:cs typeface="Calibri"/>
              </a:rPr>
              <a:t>Sistema</a:t>
            </a:r>
            <a:r>
              <a:rPr lang="en-US" sz="2000" dirty="0" smtClean="0">
                <a:latin typeface="Calibri"/>
                <a:cs typeface="Calibri"/>
              </a:rPr>
              <a:t> </a:t>
            </a:r>
            <a:r>
              <a:rPr lang="en-US" sz="2000" dirty="0" err="1" smtClean="0">
                <a:latin typeface="Calibri"/>
                <a:cs typeface="Calibri"/>
              </a:rPr>
              <a:t>individualizado</a:t>
            </a:r>
            <a:r>
              <a:rPr lang="en-US" sz="2000" dirty="0" smtClean="0">
                <a:latin typeface="Calibri"/>
                <a:cs typeface="Calibri"/>
              </a:rPr>
              <a:t> y personal: Las </a:t>
            </a:r>
            <a:r>
              <a:rPr lang="en-US" sz="2000" dirty="0" err="1" smtClean="0">
                <a:latin typeface="Calibri"/>
                <a:cs typeface="Calibri"/>
              </a:rPr>
              <a:t>vías</a:t>
            </a:r>
            <a:r>
              <a:rPr lang="en-US" sz="2000" dirty="0" smtClean="0">
                <a:latin typeface="Calibri"/>
                <a:cs typeface="Calibri"/>
              </a:rPr>
              <a:t> </a:t>
            </a:r>
            <a:r>
              <a:rPr lang="en-US" sz="2000" dirty="0" err="1" smtClean="0">
                <a:latin typeface="Calibri"/>
                <a:cs typeface="Calibri"/>
              </a:rPr>
              <a:t>para</a:t>
            </a:r>
            <a:r>
              <a:rPr lang="en-US" sz="2000" dirty="0" smtClean="0">
                <a:latin typeface="Calibri"/>
                <a:cs typeface="Calibri"/>
              </a:rPr>
              <a:t> la </a:t>
            </a:r>
            <a:r>
              <a:rPr lang="en-US" sz="2000" dirty="0" err="1" smtClean="0">
                <a:latin typeface="Calibri"/>
                <a:cs typeface="Calibri"/>
              </a:rPr>
              <a:t>recuperación</a:t>
            </a:r>
            <a:r>
              <a:rPr lang="en-US" sz="2000" dirty="0" smtClean="0">
                <a:latin typeface="Calibri"/>
                <a:cs typeface="Calibri"/>
              </a:rPr>
              <a:t> son </a:t>
            </a:r>
            <a:r>
              <a:rPr lang="en-US" sz="2000" dirty="0" err="1" smtClean="0">
                <a:latin typeface="Calibri"/>
                <a:cs typeface="Calibri"/>
              </a:rPr>
              <a:t>múltiples</a:t>
            </a:r>
            <a:r>
              <a:rPr lang="en-US" sz="2000" dirty="0" smtClean="0">
                <a:latin typeface="Calibri"/>
                <a:cs typeface="Calibri"/>
              </a:rPr>
              <a:t>, de </a:t>
            </a:r>
            <a:r>
              <a:rPr lang="en-US" sz="2000" dirty="0" err="1" smtClean="0">
                <a:latin typeface="Calibri"/>
                <a:cs typeface="Calibri"/>
              </a:rPr>
              <a:t>acuerdo</a:t>
            </a:r>
            <a:r>
              <a:rPr lang="en-US" sz="2000" dirty="0" smtClean="0">
                <a:latin typeface="Calibri"/>
                <a:cs typeface="Calibri"/>
              </a:rPr>
              <a:t> a </a:t>
            </a:r>
            <a:r>
              <a:rPr lang="en-US" sz="2000" dirty="0" err="1" smtClean="0">
                <a:latin typeface="Calibri"/>
                <a:cs typeface="Calibri"/>
              </a:rPr>
              <a:t>las</a:t>
            </a:r>
            <a:r>
              <a:rPr lang="en-US" sz="2000" dirty="0" smtClean="0">
                <a:latin typeface="Calibri"/>
                <a:cs typeface="Calibri"/>
              </a:rPr>
              <a:t> </a:t>
            </a:r>
            <a:r>
              <a:rPr lang="en-US" sz="2000" dirty="0" err="1" smtClean="0">
                <a:latin typeface="Calibri"/>
                <a:cs typeface="Calibri"/>
              </a:rPr>
              <a:t>fortalezas</a:t>
            </a:r>
            <a:r>
              <a:rPr lang="en-US" sz="2000" dirty="0" smtClean="0">
                <a:latin typeface="Calibri"/>
                <a:cs typeface="Calibri"/>
              </a:rPr>
              <a:t> </a:t>
            </a:r>
            <a:r>
              <a:rPr lang="en-US" sz="2000" dirty="0" err="1" smtClean="0">
                <a:latin typeface="Calibri"/>
                <a:cs typeface="Calibri"/>
              </a:rPr>
              <a:t>específicas</a:t>
            </a:r>
            <a:r>
              <a:rPr lang="en-US" sz="2000" dirty="0" smtClean="0">
                <a:latin typeface="Calibri"/>
                <a:cs typeface="Calibri"/>
              </a:rPr>
              <a:t> de la persona, </a:t>
            </a:r>
            <a:r>
              <a:rPr lang="en-US" sz="2000" dirty="0" err="1" smtClean="0">
                <a:latin typeface="Calibri"/>
                <a:cs typeface="Calibri"/>
              </a:rPr>
              <a:t>sus</a:t>
            </a:r>
            <a:r>
              <a:rPr lang="en-US" sz="2000" dirty="0" smtClean="0">
                <a:latin typeface="Calibri"/>
                <a:cs typeface="Calibri"/>
              </a:rPr>
              <a:t> </a:t>
            </a:r>
            <a:r>
              <a:rPr lang="en-US" sz="2000" dirty="0" err="1" smtClean="0">
                <a:latin typeface="Calibri"/>
                <a:cs typeface="Calibri"/>
              </a:rPr>
              <a:t>necesidades</a:t>
            </a:r>
            <a:r>
              <a:rPr lang="en-US" sz="2000" dirty="0" smtClean="0">
                <a:latin typeface="Calibri"/>
                <a:cs typeface="Calibri"/>
              </a:rPr>
              <a:t>, </a:t>
            </a:r>
            <a:r>
              <a:rPr lang="en-US" sz="2000" dirty="0" err="1" smtClean="0">
                <a:latin typeface="Calibri"/>
                <a:cs typeface="Calibri"/>
              </a:rPr>
              <a:t>preferencias</a:t>
            </a:r>
            <a:r>
              <a:rPr lang="en-US" sz="2000" dirty="0">
                <a:latin typeface="Calibri"/>
                <a:cs typeface="Calibri"/>
              </a:rPr>
              <a:t>, </a:t>
            </a:r>
            <a:r>
              <a:rPr lang="en-US" sz="2000" dirty="0" err="1" smtClean="0">
                <a:latin typeface="Calibri"/>
                <a:cs typeface="Calibri"/>
              </a:rPr>
              <a:t>experiencias</a:t>
            </a:r>
            <a:r>
              <a:rPr lang="en-US" sz="2000" dirty="0" smtClean="0">
                <a:latin typeface="Calibri"/>
                <a:cs typeface="Calibri"/>
              </a:rPr>
              <a:t> y </a:t>
            </a:r>
            <a:r>
              <a:rPr lang="en-US" sz="2000" dirty="0" err="1" smtClean="0">
                <a:latin typeface="Calibri"/>
                <a:cs typeface="Calibri"/>
              </a:rPr>
              <a:t>contexto</a:t>
            </a:r>
            <a:r>
              <a:rPr lang="en-US" sz="2000" dirty="0" smtClean="0">
                <a:latin typeface="Calibri"/>
                <a:cs typeface="Calibri"/>
              </a:rPr>
              <a:t> cultural.</a:t>
            </a:r>
            <a:endParaRPr lang="en-US" sz="2000" dirty="0">
              <a:latin typeface="Calibri"/>
              <a:cs typeface="Calibri"/>
            </a:endParaRPr>
          </a:p>
          <a:p>
            <a:r>
              <a:rPr lang="en-US" sz="2000" dirty="0">
                <a:latin typeface="Calibri"/>
                <a:cs typeface="Calibri"/>
              </a:rPr>
              <a:t> </a:t>
            </a:r>
            <a:r>
              <a:rPr lang="en-US" sz="2000" dirty="0" err="1" smtClean="0">
                <a:latin typeface="Calibri"/>
                <a:cs typeface="Calibri"/>
              </a:rPr>
              <a:t>Participación</a:t>
            </a:r>
            <a:r>
              <a:rPr lang="en-US" sz="2000" dirty="0" smtClean="0">
                <a:latin typeface="Calibri"/>
                <a:cs typeface="Calibri"/>
              </a:rPr>
              <a:t>: Los </a:t>
            </a:r>
            <a:r>
              <a:rPr lang="en-US" sz="2000" dirty="0" err="1" smtClean="0">
                <a:latin typeface="Calibri"/>
                <a:cs typeface="Calibri"/>
              </a:rPr>
              <a:t>consumidores</a:t>
            </a:r>
            <a:r>
              <a:rPr lang="en-US" sz="2000" dirty="0" smtClean="0">
                <a:latin typeface="Calibri"/>
                <a:cs typeface="Calibri"/>
              </a:rPr>
              <a:t> </a:t>
            </a:r>
            <a:r>
              <a:rPr lang="en-US" sz="2000" dirty="0" err="1" smtClean="0">
                <a:latin typeface="Calibri"/>
                <a:cs typeface="Calibri"/>
              </a:rPr>
              <a:t>eligen</a:t>
            </a:r>
            <a:r>
              <a:rPr lang="en-US" sz="2000" dirty="0" smtClean="0">
                <a:latin typeface="Calibri"/>
                <a:cs typeface="Calibri"/>
              </a:rPr>
              <a:t> entre </a:t>
            </a:r>
            <a:r>
              <a:rPr lang="en-US" sz="2000" dirty="0" err="1" smtClean="0">
                <a:latin typeface="Calibri"/>
                <a:cs typeface="Calibri"/>
              </a:rPr>
              <a:t>diversas</a:t>
            </a:r>
            <a:r>
              <a:rPr lang="en-US" sz="2000" dirty="0" smtClean="0">
                <a:latin typeface="Calibri"/>
                <a:cs typeface="Calibri"/>
              </a:rPr>
              <a:t> </a:t>
            </a:r>
            <a:r>
              <a:rPr lang="en-US" sz="2000" dirty="0" err="1" smtClean="0">
                <a:latin typeface="Calibri"/>
                <a:cs typeface="Calibri"/>
              </a:rPr>
              <a:t>opciones</a:t>
            </a:r>
            <a:r>
              <a:rPr lang="en-US" sz="2000" dirty="0" smtClean="0">
                <a:latin typeface="Calibri"/>
                <a:cs typeface="Calibri"/>
              </a:rPr>
              <a:t> y </a:t>
            </a:r>
            <a:r>
              <a:rPr lang="en-US" sz="2000" dirty="0" err="1" smtClean="0">
                <a:latin typeface="Calibri"/>
                <a:cs typeface="Calibri"/>
              </a:rPr>
              <a:t>participan</a:t>
            </a:r>
            <a:r>
              <a:rPr lang="en-US" sz="2000" dirty="0" smtClean="0">
                <a:latin typeface="Calibri"/>
                <a:cs typeface="Calibri"/>
              </a:rPr>
              <a:t> en </a:t>
            </a:r>
            <a:r>
              <a:rPr lang="en-US" sz="2000" dirty="0" err="1" smtClean="0">
                <a:latin typeface="Calibri"/>
                <a:cs typeface="Calibri"/>
              </a:rPr>
              <a:t>todas</a:t>
            </a:r>
            <a:r>
              <a:rPr lang="en-US" sz="2000" dirty="0" smtClean="0">
                <a:latin typeface="Calibri"/>
                <a:cs typeface="Calibri"/>
              </a:rPr>
              <a:t> </a:t>
            </a:r>
            <a:r>
              <a:rPr lang="en-US" sz="2000" dirty="0" err="1" smtClean="0">
                <a:latin typeface="Calibri"/>
                <a:cs typeface="Calibri"/>
              </a:rPr>
              <a:t>las</a:t>
            </a:r>
            <a:r>
              <a:rPr lang="en-US" sz="2000" dirty="0" smtClean="0">
                <a:latin typeface="Calibri"/>
                <a:cs typeface="Calibri"/>
              </a:rPr>
              <a:t> </a:t>
            </a:r>
            <a:r>
              <a:rPr lang="en-US" sz="2000" dirty="0" err="1" smtClean="0">
                <a:latin typeface="Calibri"/>
                <a:cs typeface="Calibri"/>
              </a:rPr>
              <a:t>decisiones</a:t>
            </a:r>
            <a:r>
              <a:rPr lang="en-US" sz="2000" dirty="0" smtClean="0">
                <a:latin typeface="Calibri"/>
                <a:cs typeface="Calibri"/>
              </a:rPr>
              <a:t> </a:t>
            </a:r>
            <a:r>
              <a:rPr lang="en-US" sz="2000" dirty="0" err="1" smtClean="0">
                <a:latin typeface="Calibri"/>
                <a:cs typeface="Calibri"/>
              </a:rPr>
              <a:t>que</a:t>
            </a:r>
            <a:r>
              <a:rPr lang="en-US" sz="2000" dirty="0" smtClean="0">
                <a:latin typeface="Calibri"/>
                <a:cs typeface="Calibri"/>
              </a:rPr>
              <a:t> los </a:t>
            </a:r>
            <a:r>
              <a:rPr lang="en-US" sz="2000" dirty="0" err="1" smtClean="0">
                <a:latin typeface="Calibri"/>
                <a:cs typeface="Calibri"/>
              </a:rPr>
              <a:t>afectan</a:t>
            </a:r>
            <a:r>
              <a:rPr lang="en-US" sz="2000" dirty="0" smtClean="0">
                <a:latin typeface="Calibri"/>
                <a:cs typeface="Calibri"/>
              </a:rPr>
              <a:t>.</a:t>
            </a:r>
            <a:endParaRPr lang="en-US" sz="2000" dirty="0">
              <a:latin typeface="Calibri"/>
              <a:cs typeface="Calibri"/>
            </a:endParaRPr>
          </a:p>
          <a:p>
            <a:r>
              <a:rPr lang="en-US" sz="2000" dirty="0">
                <a:latin typeface="Calibri"/>
                <a:cs typeface="Calibri"/>
              </a:rPr>
              <a:t> </a:t>
            </a:r>
            <a:r>
              <a:rPr lang="en-US" sz="2000" dirty="0" err="1" smtClean="0">
                <a:latin typeface="Calibri"/>
                <a:cs typeface="Calibri"/>
              </a:rPr>
              <a:t>Holística</a:t>
            </a:r>
            <a:r>
              <a:rPr lang="en-US" sz="2000" dirty="0" smtClean="0">
                <a:latin typeface="Calibri"/>
                <a:cs typeface="Calibri"/>
              </a:rPr>
              <a:t>: La </a:t>
            </a:r>
            <a:r>
              <a:rPr lang="en-US" sz="2000" dirty="0" err="1" smtClean="0">
                <a:latin typeface="Calibri"/>
                <a:cs typeface="Calibri"/>
              </a:rPr>
              <a:t>recuperación</a:t>
            </a:r>
            <a:r>
              <a:rPr lang="en-US" sz="2000" dirty="0" smtClean="0">
                <a:latin typeface="Calibri"/>
                <a:cs typeface="Calibri"/>
              </a:rPr>
              <a:t> se </a:t>
            </a:r>
            <a:r>
              <a:rPr lang="en-US" sz="2000" dirty="0" err="1" smtClean="0">
                <a:latin typeface="Calibri"/>
                <a:cs typeface="Calibri"/>
              </a:rPr>
              <a:t>orienta</a:t>
            </a:r>
            <a:r>
              <a:rPr lang="en-US" sz="2000" dirty="0" smtClean="0">
                <a:latin typeface="Calibri"/>
                <a:cs typeface="Calibri"/>
              </a:rPr>
              <a:t> a </a:t>
            </a:r>
            <a:r>
              <a:rPr lang="en-US" sz="2000" dirty="0" err="1" smtClean="0">
                <a:latin typeface="Calibri"/>
                <a:cs typeface="Calibri"/>
              </a:rPr>
              <a:t>todas</a:t>
            </a:r>
            <a:r>
              <a:rPr lang="en-US" sz="2000" dirty="0" smtClean="0">
                <a:latin typeface="Calibri"/>
                <a:cs typeface="Calibri"/>
              </a:rPr>
              <a:t> </a:t>
            </a:r>
            <a:r>
              <a:rPr lang="en-US" sz="2000" dirty="0" err="1" smtClean="0">
                <a:latin typeface="Calibri"/>
                <a:cs typeface="Calibri"/>
              </a:rPr>
              <a:t>las</a:t>
            </a:r>
            <a:r>
              <a:rPr lang="en-US" sz="2000" dirty="0" smtClean="0">
                <a:latin typeface="Calibri"/>
                <a:cs typeface="Calibri"/>
              </a:rPr>
              <a:t> </a:t>
            </a:r>
            <a:r>
              <a:rPr lang="en-US" sz="2000" dirty="0" err="1" smtClean="0">
                <a:latin typeface="Calibri"/>
                <a:cs typeface="Calibri"/>
              </a:rPr>
              <a:t>esferas</a:t>
            </a:r>
            <a:r>
              <a:rPr lang="en-US" sz="2000" dirty="0" smtClean="0">
                <a:latin typeface="Calibri"/>
                <a:cs typeface="Calibri"/>
              </a:rPr>
              <a:t> de la </a:t>
            </a:r>
            <a:r>
              <a:rPr lang="en-US" sz="2000" dirty="0" err="1" smtClean="0">
                <a:latin typeface="Calibri"/>
                <a:cs typeface="Calibri"/>
              </a:rPr>
              <a:t>vida</a:t>
            </a:r>
            <a:r>
              <a:rPr lang="en-US" sz="2000" dirty="0" smtClean="0">
                <a:latin typeface="Calibri"/>
                <a:cs typeface="Calibri"/>
              </a:rPr>
              <a:t>, </a:t>
            </a:r>
            <a:r>
              <a:rPr lang="en-US" sz="2000" dirty="0" err="1" smtClean="0">
                <a:latin typeface="Calibri"/>
                <a:cs typeface="Calibri"/>
              </a:rPr>
              <a:t>incluidos</a:t>
            </a:r>
            <a:r>
              <a:rPr lang="en-US" sz="2000" dirty="0" smtClean="0">
                <a:latin typeface="Calibri"/>
                <a:cs typeface="Calibri"/>
              </a:rPr>
              <a:t> el </a:t>
            </a:r>
            <a:r>
              <a:rPr lang="en-US" sz="2000" dirty="0" err="1" smtClean="0">
                <a:latin typeface="Calibri"/>
                <a:cs typeface="Calibri"/>
              </a:rPr>
              <a:t>cuerpo</a:t>
            </a:r>
            <a:r>
              <a:rPr lang="en-US" sz="2000" dirty="0" smtClean="0">
                <a:latin typeface="Calibri"/>
                <a:cs typeface="Calibri"/>
              </a:rPr>
              <a:t>, la </a:t>
            </a:r>
            <a:r>
              <a:rPr lang="en-US" sz="2000" dirty="0" err="1" smtClean="0">
                <a:latin typeface="Calibri"/>
                <a:cs typeface="Calibri"/>
              </a:rPr>
              <a:t>mente</a:t>
            </a:r>
            <a:r>
              <a:rPr lang="en-US" sz="2000" dirty="0" smtClean="0">
                <a:latin typeface="Calibri"/>
                <a:cs typeface="Calibri"/>
              </a:rPr>
              <a:t>, el </a:t>
            </a:r>
            <a:r>
              <a:rPr lang="en-US" sz="2000" dirty="0" err="1" smtClean="0">
                <a:latin typeface="Calibri"/>
                <a:cs typeface="Calibri"/>
              </a:rPr>
              <a:t>espíritu</a:t>
            </a:r>
            <a:r>
              <a:rPr lang="en-US" sz="2000" dirty="0" smtClean="0">
                <a:latin typeface="Calibri"/>
                <a:cs typeface="Calibri"/>
              </a:rPr>
              <a:t> y la </a:t>
            </a:r>
            <a:r>
              <a:rPr lang="en-US" sz="2000" dirty="0" err="1" smtClean="0">
                <a:latin typeface="Calibri"/>
                <a:cs typeface="Calibri"/>
              </a:rPr>
              <a:t>comunidad</a:t>
            </a:r>
            <a:r>
              <a:rPr lang="en-US" sz="2000" dirty="0" smtClean="0">
                <a:latin typeface="Calibri"/>
                <a:cs typeface="Calibri"/>
              </a:rPr>
              <a:t>.</a:t>
            </a:r>
            <a:endParaRPr lang="en-US" sz="2000" dirty="0">
              <a:latin typeface="Calibri"/>
              <a:cs typeface="Calibri"/>
            </a:endParaRPr>
          </a:p>
          <a:p>
            <a:r>
              <a:rPr lang="en-US" sz="2000" dirty="0">
                <a:latin typeface="Calibri"/>
                <a:cs typeface="Calibri"/>
              </a:rPr>
              <a:t> </a:t>
            </a:r>
            <a:r>
              <a:rPr lang="en-US" sz="2000" dirty="0" smtClean="0">
                <a:latin typeface="Calibri"/>
                <a:cs typeface="Calibri"/>
              </a:rPr>
              <a:t>No lineal: La </a:t>
            </a:r>
            <a:r>
              <a:rPr lang="en-US" sz="2000" dirty="0" err="1" smtClean="0">
                <a:latin typeface="Calibri"/>
                <a:cs typeface="Calibri"/>
              </a:rPr>
              <a:t>recuperación</a:t>
            </a:r>
            <a:r>
              <a:rPr lang="en-US" sz="2000" dirty="0" smtClean="0">
                <a:latin typeface="Calibri"/>
                <a:cs typeface="Calibri"/>
              </a:rPr>
              <a:t> no </a:t>
            </a:r>
            <a:r>
              <a:rPr lang="en-US" sz="2000" dirty="0" err="1" smtClean="0">
                <a:latin typeface="Calibri"/>
                <a:cs typeface="Calibri"/>
              </a:rPr>
              <a:t>es</a:t>
            </a:r>
            <a:r>
              <a:rPr lang="en-US" sz="2000" dirty="0" smtClean="0">
                <a:latin typeface="Calibri"/>
                <a:cs typeface="Calibri"/>
              </a:rPr>
              <a:t> un </a:t>
            </a:r>
            <a:r>
              <a:rPr lang="en-US" sz="2000" dirty="0" err="1" smtClean="0">
                <a:latin typeface="Calibri"/>
                <a:cs typeface="Calibri"/>
              </a:rPr>
              <a:t>proceso</a:t>
            </a:r>
            <a:r>
              <a:rPr lang="en-US" sz="2000" dirty="0" smtClean="0">
                <a:latin typeface="Calibri"/>
                <a:cs typeface="Calibri"/>
              </a:rPr>
              <a:t> </a:t>
            </a:r>
            <a:r>
              <a:rPr lang="en-US" sz="2000" dirty="0" err="1" smtClean="0">
                <a:latin typeface="Calibri"/>
                <a:cs typeface="Calibri"/>
              </a:rPr>
              <a:t>que</a:t>
            </a:r>
            <a:r>
              <a:rPr lang="en-US" sz="2000" dirty="0" smtClean="0">
                <a:latin typeface="Calibri"/>
                <a:cs typeface="Calibri"/>
              </a:rPr>
              <a:t> se </a:t>
            </a:r>
            <a:r>
              <a:rPr lang="en-US" sz="2000" dirty="0" err="1" smtClean="0">
                <a:latin typeface="Calibri"/>
                <a:cs typeface="Calibri"/>
              </a:rPr>
              <a:t>desarrolla</a:t>
            </a:r>
            <a:r>
              <a:rPr lang="en-US" sz="2000" dirty="0" smtClean="0">
                <a:latin typeface="Calibri"/>
                <a:cs typeface="Calibri"/>
              </a:rPr>
              <a:t> </a:t>
            </a:r>
            <a:r>
              <a:rPr lang="en-US" sz="2000" dirty="0" err="1" smtClean="0">
                <a:latin typeface="Calibri"/>
                <a:cs typeface="Calibri"/>
              </a:rPr>
              <a:t>paso</a:t>
            </a:r>
            <a:r>
              <a:rPr lang="en-US" sz="2000" dirty="0" smtClean="0">
                <a:latin typeface="Calibri"/>
                <a:cs typeface="Calibri"/>
              </a:rPr>
              <a:t> a </a:t>
            </a:r>
            <a:r>
              <a:rPr lang="en-US" sz="2000" dirty="0" err="1" smtClean="0">
                <a:latin typeface="Calibri"/>
                <a:cs typeface="Calibri"/>
              </a:rPr>
              <a:t>paso</a:t>
            </a:r>
            <a:r>
              <a:rPr lang="en-US" sz="2000" dirty="0" smtClean="0">
                <a:latin typeface="Calibri"/>
                <a:cs typeface="Calibri"/>
              </a:rPr>
              <a:t>, se </a:t>
            </a:r>
            <a:r>
              <a:rPr lang="en-US" sz="2000" dirty="0" err="1" smtClean="0">
                <a:latin typeface="Calibri"/>
                <a:cs typeface="Calibri"/>
              </a:rPr>
              <a:t>basa</a:t>
            </a:r>
            <a:r>
              <a:rPr lang="en-US" sz="2000" dirty="0" smtClean="0">
                <a:latin typeface="Calibri"/>
                <a:cs typeface="Calibri"/>
              </a:rPr>
              <a:t> en el </a:t>
            </a:r>
            <a:r>
              <a:rPr lang="en-US" sz="2000" dirty="0" err="1" smtClean="0">
                <a:latin typeface="Calibri"/>
                <a:cs typeface="Calibri"/>
              </a:rPr>
              <a:t>crecimiento</a:t>
            </a:r>
            <a:r>
              <a:rPr lang="en-US" sz="2000" dirty="0" smtClean="0">
                <a:latin typeface="Calibri"/>
                <a:cs typeface="Calibri"/>
              </a:rPr>
              <a:t> continuo, con </a:t>
            </a:r>
            <a:r>
              <a:rPr lang="en-US" sz="2000" dirty="0" err="1" smtClean="0">
                <a:latin typeface="Calibri"/>
                <a:cs typeface="Calibri"/>
              </a:rPr>
              <a:t>retrocesos</a:t>
            </a:r>
            <a:r>
              <a:rPr lang="en-US" sz="2000" dirty="0" smtClean="0">
                <a:latin typeface="Calibri"/>
                <a:cs typeface="Calibri"/>
              </a:rPr>
              <a:t> </a:t>
            </a:r>
            <a:r>
              <a:rPr lang="en-US" sz="2000" dirty="0" err="1" smtClean="0">
                <a:latin typeface="Calibri"/>
                <a:cs typeface="Calibri"/>
              </a:rPr>
              <a:t>ocasionales</a:t>
            </a:r>
            <a:r>
              <a:rPr lang="en-US" sz="2000" dirty="0" smtClean="0">
                <a:latin typeface="Calibri"/>
                <a:cs typeface="Calibri"/>
              </a:rPr>
              <a:t> y </a:t>
            </a:r>
            <a:r>
              <a:rPr lang="en-US" sz="2000" dirty="0" err="1" smtClean="0">
                <a:latin typeface="Calibri"/>
                <a:cs typeface="Calibri"/>
              </a:rPr>
              <a:t>aprendizaje</a:t>
            </a:r>
            <a:r>
              <a:rPr lang="en-US" sz="2000" dirty="0" smtClean="0">
                <a:latin typeface="Calibri"/>
                <a:cs typeface="Calibri"/>
              </a:rPr>
              <a:t> a </a:t>
            </a:r>
            <a:r>
              <a:rPr lang="en-US" sz="2000" dirty="0" err="1" smtClean="0">
                <a:latin typeface="Calibri"/>
                <a:cs typeface="Calibri"/>
              </a:rPr>
              <a:t>partir</a:t>
            </a:r>
            <a:r>
              <a:rPr lang="en-US" sz="2000" dirty="0" smtClean="0">
                <a:latin typeface="Calibri"/>
                <a:cs typeface="Calibri"/>
              </a:rPr>
              <a:t> de la </a:t>
            </a:r>
            <a:r>
              <a:rPr lang="en-US" sz="2000" dirty="0" err="1" smtClean="0">
                <a:latin typeface="Calibri"/>
                <a:cs typeface="Calibri"/>
              </a:rPr>
              <a:t>experiencia</a:t>
            </a:r>
            <a:r>
              <a:rPr lang="en-US" sz="2000" dirty="0" smtClean="0">
                <a:latin typeface="Calibri"/>
                <a:cs typeface="Calibri"/>
              </a:rPr>
              <a:t>.</a:t>
            </a:r>
            <a:endParaRPr lang="en-US" sz="2000" dirty="0">
              <a:latin typeface="Calibri"/>
              <a:cs typeface="Calibri"/>
            </a:endParaRPr>
          </a:p>
          <a:p>
            <a:endParaRPr lang="en-US" dirty="0"/>
          </a:p>
        </p:txBody>
      </p:sp>
      <p:sp>
        <p:nvSpPr>
          <p:cNvPr id="5" name="TextBox 4"/>
          <p:cNvSpPr txBox="1"/>
          <p:nvPr/>
        </p:nvSpPr>
        <p:spPr>
          <a:xfrm>
            <a:off x="4857752" y="6429396"/>
            <a:ext cx="3124200" cy="553998"/>
          </a:xfrm>
          <a:prstGeom prst="rect">
            <a:avLst/>
          </a:prstGeom>
          <a:noFill/>
        </p:spPr>
        <p:txBody>
          <a:bodyPr wrap="square" rtlCol="0">
            <a:spAutoFit/>
          </a:bodyPr>
          <a:lstStyle/>
          <a:p>
            <a:r>
              <a:rPr lang="en-US" sz="1200" dirty="0"/>
              <a:t>2004, SAMHSA National Consensus Conference</a:t>
            </a:r>
          </a:p>
          <a:p>
            <a:endParaRPr lang="en-US" dirty="0"/>
          </a:p>
        </p:txBody>
      </p:sp>
    </p:spTree>
    <p:extLst>
      <p:ext uri="{BB962C8B-B14F-4D97-AF65-F5344CB8AC3E}">
        <p14:creationId xmlns:p14="http://schemas.microsoft.com/office/powerpoint/2010/main" val="146059224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043890" cy="631844"/>
          </a:xfrm>
        </p:spPr>
        <p:txBody>
          <a:bodyPr>
            <a:normAutofit/>
          </a:bodyPr>
          <a:lstStyle/>
          <a:p>
            <a:r>
              <a:rPr lang="en-US" sz="2800" smtClean="0">
                <a:latin typeface="Arial "/>
                <a:cs typeface="Arial "/>
              </a:rPr>
              <a:t>Principios de la rehabilitación (continuación)</a:t>
            </a:r>
            <a:endParaRPr lang="en-US" dirty="0"/>
          </a:p>
        </p:txBody>
      </p:sp>
      <p:sp>
        <p:nvSpPr>
          <p:cNvPr id="3" name="Content Placeholder 2"/>
          <p:cNvSpPr>
            <a:spLocks noGrp="1"/>
          </p:cNvSpPr>
          <p:nvPr>
            <p:ph sz="quarter" idx="1"/>
          </p:nvPr>
        </p:nvSpPr>
        <p:spPr>
          <a:xfrm>
            <a:off x="457200" y="1600200"/>
            <a:ext cx="7467600" cy="4043378"/>
          </a:xfrm>
        </p:spPr>
        <p:txBody>
          <a:bodyPr/>
          <a:lstStyle/>
          <a:p>
            <a:r>
              <a:rPr lang="en-US" sz="2000" smtClean="0">
                <a:latin typeface="Calibri"/>
                <a:cs typeface="Calibri"/>
              </a:rPr>
              <a:t>Fortalezas: La recuperación se construye a partir de las fortalezas de la persona.</a:t>
            </a:r>
            <a:endParaRPr lang="en-US" sz="2000" dirty="0">
              <a:latin typeface="Calibri"/>
              <a:cs typeface="Calibri"/>
            </a:endParaRPr>
          </a:p>
          <a:p>
            <a:r>
              <a:rPr lang="en-US" sz="2000">
                <a:latin typeface="Calibri"/>
                <a:cs typeface="Calibri"/>
              </a:rPr>
              <a:t> </a:t>
            </a:r>
            <a:r>
              <a:rPr lang="en-US" sz="2000" smtClean="0">
                <a:latin typeface="Calibri"/>
                <a:cs typeface="Calibri"/>
              </a:rPr>
              <a:t>Apoyo entre pares: El apoyo mutuo juega un papel muy vailoso en la recuperación.</a:t>
            </a:r>
            <a:endParaRPr lang="en-US" sz="2000" dirty="0">
              <a:latin typeface="Calibri"/>
              <a:cs typeface="Calibri"/>
            </a:endParaRPr>
          </a:p>
          <a:p>
            <a:r>
              <a:rPr lang="en-US" sz="2000">
                <a:latin typeface="Calibri"/>
                <a:cs typeface="Calibri"/>
              </a:rPr>
              <a:t> </a:t>
            </a:r>
            <a:r>
              <a:rPr lang="en-US" sz="2000" smtClean="0">
                <a:latin typeface="Calibri"/>
                <a:cs typeface="Calibri"/>
              </a:rPr>
              <a:t>Respeto: La aceptación y la valoración por parte de la sociedad, las comunidades, los sistemas de asistencia y los propios consumidores son factores de vital importancia para la recuperación.</a:t>
            </a:r>
            <a:endParaRPr lang="en-US" sz="2000" dirty="0">
              <a:latin typeface="Calibri"/>
              <a:cs typeface="Calibri"/>
            </a:endParaRPr>
          </a:p>
          <a:p>
            <a:r>
              <a:rPr lang="en-US" sz="2000">
                <a:latin typeface="Calibri"/>
                <a:cs typeface="Calibri"/>
              </a:rPr>
              <a:t> </a:t>
            </a:r>
            <a:r>
              <a:rPr lang="en-US" sz="2000" smtClean="0">
                <a:latin typeface="Calibri"/>
                <a:cs typeface="Calibri"/>
              </a:rPr>
              <a:t>Responsabilidad: Los consumidores son responsables de su propio cuidado y del camino para su recuperación.</a:t>
            </a:r>
            <a:endParaRPr lang="en-US" sz="2000" dirty="0">
              <a:latin typeface="Calibri"/>
              <a:cs typeface="Calibri"/>
            </a:endParaRPr>
          </a:p>
          <a:p>
            <a:r>
              <a:rPr lang="en-US" sz="2000">
                <a:latin typeface="Calibri"/>
                <a:cs typeface="Calibri"/>
              </a:rPr>
              <a:t> </a:t>
            </a:r>
            <a:r>
              <a:rPr lang="en-US" sz="2000" smtClean="0">
                <a:latin typeface="Calibri"/>
                <a:cs typeface="Calibri"/>
              </a:rPr>
              <a:t>Esperanza: El mensaje central y motivador de la recuperación es un futuro mejor: las personas pueden superar obstáculos, y de hecho lo hacen.</a:t>
            </a:r>
            <a:endParaRPr lang="en-US" dirty="0"/>
          </a:p>
        </p:txBody>
      </p:sp>
      <p:sp>
        <p:nvSpPr>
          <p:cNvPr id="4" name="TextBox 3"/>
          <p:cNvSpPr txBox="1"/>
          <p:nvPr/>
        </p:nvSpPr>
        <p:spPr>
          <a:xfrm>
            <a:off x="4953000" y="6096000"/>
            <a:ext cx="3048000" cy="369332"/>
          </a:xfrm>
          <a:prstGeom prst="rect">
            <a:avLst/>
          </a:prstGeom>
          <a:noFill/>
        </p:spPr>
        <p:txBody>
          <a:bodyPr wrap="square" rtlCol="0">
            <a:spAutoFit/>
          </a:bodyPr>
          <a:lstStyle/>
          <a:p>
            <a:endParaRPr lang="en-US" dirty="0"/>
          </a:p>
        </p:txBody>
      </p:sp>
      <p:sp>
        <p:nvSpPr>
          <p:cNvPr id="5" name="TextBox 4"/>
          <p:cNvSpPr txBox="1"/>
          <p:nvPr/>
        </p:nvSpPr>
        <p:spPr>
          <a:xfrm>
            <a:off x="4267200" y="5943600"/>
            <a:ext cx="3581400" cy="553998"/>
          </a:xfrm>
          <a:prstGeom prst="rect">
            <a:avLst/>
          </a:prstGeom>
          <a:noFill/>
        </p:spPr>
        <p:txBody>
          <a:bodyPr wrap="square" rtlCol="0">
            <a:spAutoFit/>
          </a:bodyPr>
          <a:lstStyle/>
          <a:p>
            <a:r>
              <a:rPr lang="en-US" sz="1200" dirty="0"/>
              <a:t>2004, SAMHSA National Consensus Conference</a:t>
            </a:r>
          </a:p>
          <a:p>
            <a:endParaRPr lang="en-US" dirty="0"/>
          </a:p>
        </p:txBody>
      </p:sp>
    </p:spTree>
    <p:extLst>
      <p:ext uri="{BB962C8B-B14F-4D97-AF65-F5344CB8AC3E}">
        <p14:creationId xmlns:p14="http://schemas.microsoft.com/office/powerpoint/2010/main" val="225260262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15328" cy="1143000"/>
          </a:xfrm>
        </p:spPr>
        <p:txBody>
          <a:bodyPr>
            <a:normAutofit/>
          </a:bodyPr>
          <a:lstStyle/>
          <a:p>
            <a:r>
              <a:rPr lang="en-US" sz="3200" smtClean="0">
                <a:latin typeface="Arial"/>
                <a:cs typeface="Arial"/>
              </a:rPr>
              <a:t>Tratamiento integrado para trastornos coexistentes</a:t>
            </a:r>
            <a:endParaRPr lang="en-US" dirty="0"/>
          </a:p>
        </p:txBody>
      </p:sp>
      <p:sp>
        <p:nvSpPr>
          <p:cNvPr id="3" name="Content Placeholder 2"/>
          <p:cNvSpPr>
            <a:spLocks noGrp="1"/>
          </p:cNvSpPr>
          <p:nvPr>
            <p:ph sz="quarter" idx="1"/>
          </p:nvPr>
        </p:nvSpPr>
        <p:spPr/>
        <p:txBody>
          <a:bodyPr/>
          <a:lstStyle/>
          <a:p>
            <a:pPr marL="285750" indent="-285750">
              <a:buFont typeface="Arial"/>
              <a:buChar char="•"/>
            </a:pPr>
            <a:r>
              <a:rPr lang="en-US" sz="1800" smtClean="0">
                <a:latin typeface="Calibri"/>
                <a:cs typeface="Calibri"/>
              </a:rPr>
              <a:t>Hasta un 56 por ciento de las personas que padecen graves enfermedades mentales sufre simultáneamente algún trastorno por abuso de sustancias a lo largo de su vida </a:t>
            </a:r>
            <a:r>
              <a:rPr lang="en-US" sz="1800" dirty="0">
                <a:latin typeface="Calibri"/>
                <a:cs typeface="Calibri"/>
              </a:rPr>
              <a:t>(</a:t>
            </a:r>
            <a:r>
              <a:rPr lang="en-US" sz="1800" dirty="0" err="1">
                <a:latin typeface="Calibri"/>
                <a:cs typeface="Calibri"/>
              </a:rPr>
              <a:t>Regier</a:t>
            </a:r>
            <a:r>
              <a:rPr lang="en-US" sz="1800" dirty="0">
                <a:latin typeface="Calibri"/>
                <a:cs typeface="Calibri"/>
              </a:rPr>
              <a:t> et al., 1990). </a:t>
            </a:r>
          </a:p>
          <a:p>
            <a:pPr marL="285750" indent="-285750">
              <a:buFont typeface="Arial"/>
              <a:buChar char="•"/>
            </a:pPr>
            <a:r>
              <a:rPr lang="en-US" sz="1800" smtClean="0">
                <a:latin typeface="Calibri"/>
                <a:cs typeface="Calibri"/>
              </a:rPr>
              <a:t>Los trastornos coexistentes se asocian con diversos resultados negativos, como mayor índice de recaídas, violencia, hospitalización</a:t>
            </a:r>
            <a:r>
              <a:rPr lang="en-US" sz="1800">
                <a:latin typeface="Calibri"/>
                <a:cs typeface="Calibri"/>
              </a:rPr>
              <a:t>, </a:t>
            </a:r>
            <a:r>
              <a:rPr lang="en-US" sz="1800" smtClean="0">
                <a:latin typeface="Calibri"/>
                <a:cs typeface="Calibri"/>
              </a:rPr>
              <a:t>carencia de un hogar y encarcelamiento </a:t>
            </a:r>
            <a:r>
              <a:rPr lang="en-US" sz="1800" dirty="0">
                <a:latin typeface="Calibri"/>
                <a:cs typeface="Calibri"/>
              </a:rPr>
              <a:t>(Drake et al., 2001). </a:t>
            </a:r>
          </a:p>
          <a:p>
            <a:pPr marL="285750" indent="-285750">
              <a:buFont typeface="Arial"/>
              <a:buChar char="•"/>
            </a:pPr>
            <a:r>
              <a:rPr lang="en-US" sz="1800" smtClean="0">
                <a:latin typeface="Calibri"/>
                <a:cs typeface="Calibri"/>
              </a:rPr>
              <a:t>La recuperación significa que el consumidor está aprendiendo a manejar los dos trastornos para poder fijarse unas metas personales que le den sentido a su vida. </a:t>
            </a:r>
            <a:endParaRPr lang="en-US" sz="1800" dirty="0">
              <a:latin typeface="Calibri"/>
              <a:cs typeface="Calibri"/>
            </a:endParaRPr>
          </a:p>
          <a:p>
            <a:pPr marL="285750" indent="-285750">
              <a:buFont typeface="Arial"/>
              <a:buChar char="•"/>
            </a:pPr>
            <a:r>
              <a:rPr lang="en-US" sz="1800" smtClean="0">
                <a:latin typeface="Calibri"/>
                <a:cs typeface="Calibri"/>
              </a:rPr>
              <a:t>Para evaluar y tratar eficazmente trastornos coexistentes, los especialistas del tratamiento integrado deben capacitarse en psicopatología, evaluación y estrategias terapéuticas tanto para enfermedades mentales como para trastornos de abuso de sustancias. </a:t>
            </a:r>
            <a:endParaRPr lang="en-US" sz="1800" dirty="0">
              <a:latin typeface="Calibri"/>
              <a:cs typeface="Calibri"/>
            </a:endParaRPr>
          </a:p>
          <a:p>
            <a:pPr marL="285750" indent="-285750">
              <a:buFont typeface="Arial"/>
              <a:buChar char="•"/>
            </a:pPr>
            <a:r>
              <a:rPr lang="en-US" sz="1800" smtClean="0">
                <a:latin typeface="Calibri"/>
                <a:cs typeface="Calibri"/>
              </a:rPr>
              <a:t>Los servicios ofrecidos tienen múltiples formatos:  terapia individual, grupal, autoayuda y familiar</a:t>
            </a:r>
            <a:r>
              <a:rPr lang="en-US" smtClean="0"/>
              <a:t>. </a:t>
            </a:r>
            <a:endParaRPr lang="en-US" dirty="0"/>
          </a:p>
          <a:p>
            <a:pPr marL="0" indent="0">
              <a:buNone/>
            </a:pPr>
            <a:endParaRPr lang="en-US" dirty="0"/>
          </a:p>
        </p:txBody>
      </p:sp>
    </p:spTree>
    <p:extLst>
      <p:ext uri="{BB962C8B-B14F-4D97-AF65-F5344CB8AC3E}">
        <p14:creationId xmlns:p14="http://schemas.microsoft.com/office/powerpoint/2010/main" val="275135912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7543800" cy="630256"/>
          </a:xfrm>
        </p:spPr>
        <p:txBody>
          <a:bodyPr/>
          <a:lstStyle/>
          <a:p>
            <a:r>
              <a:rPr lang="en-US" smtClean="0"/>
              <a:t>Eficacia del tratamiento integrado</a:t>
            </a:r>
            <a:endParaRPr lang="en-US" dirty="0"/>
          </a:p>
        </p:txBody>
      </p:sp>
      <p:sp>
        <p:nvSpPr>
          <p:cNvPr id="3" name="Content Placeholder 2"/>
          <p:cNvSpPr>
            <a:spLocks noGrp="1"/>
          </p:cNvSpPr>
          <p:nvPr>
            <p:ph sz="quarter" idx="2"/>
          </p:nvPr>
        </p:nvSpPr>
        <p:spPr/>
        <p:txBody>
          <a:bodyPr/>
          <a:lstStyle/>
          <a:p>
            <a:r>
              <a:rPr lang="en-US" sz="2200" dirty="0" err="1" smtClean="0"/>
              <a:t>Aumento</a:t>
            </a:r>
            <a:r>
              <a:rPr lang="en-US" sz="2200" dirty="0" smtClean="0"/>
              <a:t> del </a:t>
            </a:r>
            <a:r>
              <a:rPr lang="en-US" sz="2200" dirty="0" err="1" smtClean="0"/>
              <a:t>índice</a:t>
            </a:r>
            <a:r>
              <a:rPr lang="en-US" sz="2200" dirty="0" smtClean="0"/>
              <a:t> de </a:t>
            </a:r>
            <a:r>
              <a:rPr lang="en-US" sz="2200" dirty="0" err="1" smtClean="0"/>
              <a:t>recaídas</a:t>
            </a:r>
            <a:endParaRPr lang="en-US" sz="2200" dirty="0" smtClean="0"/>
          </a:p>
          <a:p>
            <a:r>
              <a:rPr lang="en-US" sz="2200" dirty="0" err="1" smtClean="0"/>
              <a:t>Hospitalización</a:t>
            </a:r>
            <a:endParaRPr lang="en-US" sz="2200" dirty="0" smtClean="0"/>
          </a:p>
          <a:p>
            <a:r>
              <a:rPr lang="en-US" sz="2200" dirty="0" err="1" smtClean="0"/>
              <a:t>Violencia</a:t>
            </a:r>
            <a:endParaRPr lang="en-US" sz="2200" dirty="0" smtClean="0"/>
          </a:p>
          <a:p>
            <a:r>
              <a:rPr lang="en-US" sz="2200" dirty="0" err="1" smtClean="0"/>
              <a:t>Encarcelamiento</a:t>
            </a:r>
            <a:endParaRPr lang="en-US" sz="2200" dirty="0" smtClean="0"/>
          </a:p>
          <a:p>
            <a:r>
              <a:rPr lang="en-US" sz="2200" dirty="0" err="1" smtClean="0"/>
              <a:t>Carencia</a:t>
            </a:r>
            <a:r>
              <a:rPr lang="en-US" sz="2200" dirty="0" smtClean="0"/>
              <a:t> de un </a:t>
            </a:r>
            <a:r>
              <a:rPr lang="en-US" sz="2200" dirty="0" err="1" smtClean="0"/>
              <a:t>hogar</a:t>
            </a:r>
            <a:endParaRPr lang="en-US" sz="2200" dirty="0" smtClean="0"/>
          </a:p>
          <a:p>
            <a:r>
              <a:rPr lang="en-US" sz="2200" dirty="0" err="1" smtClean="0"/>
              <a:t>Infección</a:t>
            </a:r>
            <a:r>
              <a:rPr lang="en-US" sz="2200" dirty="0" smtClean="0"/>
              <a:t> del VIH, Hepatitis</a:t>
            </a:r>
          </a:p>
          <a:p>
            <a:pPr lvl="1"/>
            <a:r>
              <a:rPr lang="en-US" sz="2200" dirty="0" smtClean="0"/>
              <a:t>Drake et al., 2001</a:t>
            </a:r>
            <a:endParaRPr lang="en-US" sz="2200" dirty="0"/>
          </a:p>
        </p:txBody>
      </p:sp>
      <p:sp>
        <p:nvSpPr>
          <p:cNvPr id="4" name="Content Placeholder 3"/>
          <p:cNvSpPr>
            <a:spLocks noGrp="1"/>
          </p:cNvSpPr>
          <p:nvPr>
            <p:ph sz="quarter" idx="4"/>
          </p:nvPr>
        </p:nvSpPr>
        <p:spPr>
          <a:xfrm>
            <a:off x="4371975" y="2362200"/>
            <a:ext cx="3657600" cy="4281510"/>
          </a:xfrm>
        </p:spPr>
        <p:txBody>
          <a:bodyPr/>
          <a:lstStyle/>
          <a:p>
            <a:r>
              <a:rPr lang="en-US" sz="2000" dirty="0" err="1" smtClean="0"/>
              <a:t>Disminución</a:t>
            </a:r>
            <a:r>
              <a:rPr lang="en-US" sz="2000" dirty="0" smtClean="0"/>
              <a:t> del </a:t>
            </a:r>
            <a:r>
              <a:rPr lang="en-US" sz="2000" dirty="0" err="1" smtClean="0"/>
              <a:t>abuso</a:t>
            </a:r>
            <a:r>
              <a:rPr lang="en-US" sz="2000" dirty="0" smtClean="0"/>
              <a:t> de </a:t>
            </a:r>
            <a:r>
              <a:rPr lang="en-US" sz="2000" dirty="0" err="1" smtClean="0"/>
              <a:t>sustancias</a:t>
            </a:r>
            <a:endParaRPr lang="en-US" sz="2000" dirty="0" smtClean="0"/>
          </a:p>
          <a:p>
            <a:r>
              <a:rPr lang="en-US" sz="2000" dirty="0" err="1" smtClean="0"/>
              <a:t>Mejora</a:t>
            </a:r>
            <a:r>
              <a:rPr lang="en-US" sz="2000" dirty="0" smtClean="0"/>
              <a:t> de </a:t>
            </a:r>
            <a:r>
              <a:rPr lang="en-US" sz="2000" dirty="0" err="1" smtClean="0"/>
              <a:t>síntomas</a:t>
            </a:r>
            <a:r>
              <a:rPr lang="en-US" sz="2000" dirty="0" smtClean="0"/>
              <a:t> </a:t>
            </a:r>
            <a:r>
              <a:rPr lang="en-US" sz="2000" dirty="0" err="1" smtClean="0"/>
              <a:t>psiquiátricos</a:t>
            </a:r>
            <a:r>
              <a:rPr lang="en-US" sz="2000" dirty="0" smtClean="0"/>
              <a:t> y </a:t>
            </a:r>
            <a:r>
              <a:rPr lang="en-US" sz="2000" dirty="0" err="1" smtClean="0"/>
              <a:t>funciones</a:t>
            </a:r>
            <a:endParaRPr lang="en-US" sz="2000" dirty="0" smtClean="0"/>
          </a:p>
          <a:p>
            <a:r>
              <a:rPr lang="en-US" sz="2000" dirty="0" err="1" smtClean="0"/>
              <a:t>Descenso</a:t>
            </a:r>
            <a:r>
              <a:rPr lang="en-US" sz="2000" dirty="0" smtClean="0"/>
              <a:t> de la </a:t>
            </a:r>
            <a:r>
              <a:rPr lang="en-US" sz="2000" dirty="0" err="1" smtClean="0"/>
              <a:t>hospitalización</a:t>
            </a:r>
            <a:endParaRPr lang="en-US" sz="2000" dirty="0" smtClean="0"/>
          </a:p>
          <a:p>
            <a:r>
              <a:rPr lang="en-US" sz="2000" dirty="0" err="1" smtClean="0"/>
              <a:t>Estabilidad</a:t>
            </a:r>
            <a:r>
              <a:rPr lang="en-US" sz="2000" dirty="0" smtClean="0"/>
              <a:t> de la </a:t>
            </a:r>
            <a:r>
              <a:rPr lang="en-US" sz="2000" dirty="0" err="1" smtClean="0"/>
              <a:t>vivienda</a:t>
            </a:r>
            <a:endParaRPr lang="en-US" sz="2000" dirty="0" smtClean="0"/>
          </a:p>
          <a:p>
            <a:r>
              <a:rPr lang="en-US" sz="2000" dirty="0" err="1" smtClean="0"/>
              <a:t>Mejora</a:t>
            </a:r>
            <a:r>
              <a:rPr lang="en-US" sz="2000" dirty="0" smtClean="0"/>
              <a:t> de la </a:t>
            </a:r>
            <a:r>
              <a:rPr lang="en-US" sz="2000" dirty="0" err="1" smtClean="0"/>
              <a:t>calidad</a:t>
            </a:r>
            <a:r>
              <a:rPr lang="en-US" sz="2000" dirty="0" smtClean="0"/>
              <a:t> de </a:t>
            </a:r>
            <a:r>
              <a:rPr lang="en-US" sz="2000" dirty="0" err="1" smtClean="0"/>
              <a:t>vida</a:t>
            </a:r>
            <a:endParaRPr lang="en-US" sz="2000" dirty="0" smtClean="0"/>
          </a:p>
          <a:p>
            <a:pPr lvl="1"/>
            <a:r>
              <a:rPr lang="en-US" sz="2000" dirty="0" smtClean="0"/>
              <a:t>Drake et al, 2001</a:t>
            </a:r>
            <a:endParaRPr lang="en-US" sz="2000" dirty="0"/>
          </a:p>
        </p:txBody>
      </p:sp>
      <p:sp>
        <p:nvSpPr>
          <p:cNvPr id="5" name="Text Placeholder 4"/>
          <p:cNvSpPr>
            <a:spLocks noGrp="1"/>
          </p:cNvSpPr>
          <p:nvPr>
            <p:ph type="body" sz="quarter" idx="1"/>
          </p:nvPr>
        </p:nvSpPr>
        <p:spPr/>
        <p:txBody>
          <a:bodyPr/>
          <a:lstStyle/>
          <a:p>
            <a:r>
              <a:rPr lang="en-US" smtClean="0"/>
              <a:t>Perfil del consumidor</a:t>
            </a:r>
            <a:endParaRPr lang="en-US" dirty="0"/>
          </a:p>
        </p:txBody>
      </p:sp>
      <p:sp>
        <p:nvSpPr>
          <p:cNvPr id="6" name="Text Placeholder 5"/>
          <p:cNvSpPr>
            <a:spLocks noGrp="1"/>
          </p:cNvSpPr>
          <p:nvPr>
            <p:ph type="body" sz="quarter" idx="3"/>
          </p:nvPr>
        </p:nvSpPr>
        <p:spPr/>
        <p:txBody>
          <a:bodyPr/>
          <a:lstStyle/>
          <a:p>
            <a:r>
              <a:rPr lang="en-US" smtClean="0"/>
              <a:t>Resultados positivos identificados</a:t>
            </a:r>
            <a:endParaRPr lang="en-US" dirty="0"/>
          </a:p>
        </p:txBody>
      </p:sp>
    </p:spTree>
    <p:extLst>
      <p:ext uri="{BB962C8B-B14F-4D97-AF65-F5344CB8AC3E}">
        <p14:creationId xmlns:p14="http://schemas.microsoft.com/office/powerpoint/2010/main" val="295716329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0"/>
            <a:ext cx="7467600" cy="1143000"/>
          </a:xfrm>
        </p:spPr>
        <p:txBody>
          <a:bodyPr/>
          <a:lstStyle/>
          <a:p>
            <a:r>
              <a:rPr lang="en-US" dirty="0" err="1" smtClean="0"/>
              <a:t>Cuatro</a:t>
            </a:r>
            <a:r>
              <a:rPr lang="en-US" dirty="0" smtClean="0"/>
              <a:t> </a:t>
            </a:r>
            <a:r>
              <a:rPr lang="en-US" dirty="0" err="1" smtClean="0"/>
              <a:t>etapas</a:t>
            </a:r>
            <a:r>
              <a:rPr lang="en-US" dirty="0" smtClean="0"/>
              <a:t> del </a:t>
            </a:r>
            <a:r>
              <a:rPr lang="en-US" dirty="0" err="1" smtClean="0"/>
              <a:t>tratamiento</a:t>
            </a:r>
            <a:endParaRPr lang="en-US" dirty="0"/>
          </a:p>
        </p:txBody>
      </p:sp>
      <p:sp>
        <p:nvSpPr>
          <p:cNvPr id="8" name="Content Placeholder 7"/>
          <p:cNvSpPr>
            <a:spLocks noGrp="1"/>
          </p:cNvSpPr>
          <p:nvPr>
            <p:ph sz="quarter" idx="1"/>
          </p:nvPr>
        </p:nvSpPr>
        <p:spPr>
          <a:xfrm>
            <a:off x="467544" y="1412776"/>
            <a:ext cx="7467600" cy="4873752"/>
          </a:xfrm>
        </p:spPr>
        <p:txBody>
          <a:bodyPr/>
          <a:lstStyle/>
          <a:p>
            <a:r>
              <a:rPr lang="en-US" b="1" dirty="0" err="1" smtClean="0"/>
              <a:t>Compromiso</a:t>
            </a:r>
            <a:endParaRPr lang="en-US" b="1" dirty="0" smtClean="0"/>
          </a:p>
          <a:p>
            <a:pPr lvl="1"/>
            <a:r>
              <a:rPr lang="en-US" dirty="0" err="1" smtClean="0"/>
              <a:t>Acceso</a:t>
            </a:r>
            <a:r>
              <a:rPr lang="en-US" dirty="0" smtClean="0"/>
              <a:t> a los </a:t>
            </a:r>
            <a:r>
              <a:rPr lang="en-US" dirty="0" err="1" smtClean="0"/>
              <a:t>servicios</a:t>
            </a:r>
            <a:r>
              <a:rPr lang="en-US" dirty="0" smtClean="0"/>
              <a:t> del </a:t>
            </a:r>
            <a:r>
              <a:rPr lang="en-US" dirty="0" err="1" smtClean="0"/>
              <a:t>tratamiento</a:t>
            </a:r>
            <a:r>
              <a:rPr lang="en-US" dirty="0" smtClean="0"/>
              <a:t> integral</a:t>
            </a:r>
          </a:p>
          <a:p>
            <a:pPr lvl="1"/>
            <a:r>
              <a:rPr lang="en-US" dirty="0" err="1" smtClean="0"/>
              <a:t>Acercamiento</a:t>
            </a:r>
            <a:endParaRPr lang="en-US" dirty="0" smtClean="0"/>
          </a:p>
          <a:p>
            <a:r>
              <a:rPr lang="en-US" b="1" dirty="0" err="1" smtClean="0"/>
              <a:t>Persuasión</a:t>
            </a:r>
            <a:endParaRPr lang="en-US" b="1" dirty="0" smtClean="0"/>
          </a:p>
          <a:p>
            <a:pPr lvl="1"/>
            <a:r>
              <a:rPr lang="en-US" dirty="0" err="1" smtClean="0"/>
              <a:t>Técnicas</a:t>
            </a:r>
            <a:r>
              <a:rPr lang="en-US" dirty="0" smtClean="0"/>
              <a:t> de </a:t>
            </a:r>
            <a:r>
              <a:rPr lang="en-US" dirty="0" err="1" smtClean="0"/>
              <a:t>entrevista</a:t>
            </a:r>
            <a:r>
              <a:rPr lang="en-US" dirty="0" smtClean="0"/>
              <a:t> </a:t>
            </a:r>
            <a:r>
              <a:rPr lang="en-US" dirty="0" err="1" smtClean="0"/>
              <a:t>motivacional</a:t>
            </a:r>
            <a:endParaRPr lang="en-US" dirty="0" smtClean="0"/>
          </a:p>
          <a:p>
            <a:r>
              <a:rPr lang="en-US" b="1" dirty="0" err="1" smtClean="0"/>
              <a:t>Tratamiento</a:t>
            </a:r>
            <a:r>
              <a:rPr lang="en-US" b="1" dirty="0" smtClean="0"/>
              <a:t> </a:t>
            </a:r>
            <a:r>
              <a:rPr lang="en-US" b="1" dirty="0" err="1" smtClean="0"/>
              <a:t>activo</a:t>
            </a:r>
            <a:endParaRPr lang="en-US" b="1" dirty="0" smtClean="0"/>
          </a:p>
          <a:p>
            <a:pPr lvl="1"/>
            <a:r>
              <a:rPr lang="en-US" dirty="0" smtClean="0"/>
              <a:t>El </a:t>
            </a:r>
            <a:r>
              <a:rPr lang="en-US" dirty="0" err="1" smtClean="0"/>
              <a:t>tratamiento</a:t>
            </a:r>
            <a:r>
              <a:rPr lang="en-US" dirty="0" smtClean="0"/>
              <a:t> </a:t>
            </a:r>
            <a:r>
              <a:rPr lang="en-US" dirty="0" err="1" smtClean="0"/>
              <a:t>grupal</a:t>
            </a:r>
            <a:r>
              <a:rPr lang="en-US" dirty="0" smtClean="0"/>
              <a:t> </a:t>
            </a:r>
            <a:r>
              <a:rPr lang="en-US" dirty="0" err="1" smtClean="0"/>
              <a:t>facilita</a:t>
            </a:r>
            <a:r>
              <a:rPr lang="en-US" dirty="0" smtClean="0"/>
              <a:t> la </a:t>
            </a:r>
            <a:r>
              <a:rPr lang="en-US" dirty="0" err="1" smtClean="0"/>
              <a:t>psicoeducación</a:t>
            </a:r>
            <a:r>
              <a:rPr lang="en-US" dirty="0" smtClean="0"/>
              <a:t> </a:t>
            </a:r>
          </a:p>
          <a:p>
            <a:pPr lvl="1"/>
            <a:r>
              <a:rPr lang="en-US" dirty="0" smtClean="0"/>
              <a:t>La </a:t>
            </a:r>
            <a:r>
              <a:rPr lang="en-US" dirty="0" err="1" smtClean="0"/>
              <a:t>integración</a:t>
            </a:r>
            <a:r>
              <a:rPr lang="en-US" dirty="0" smtClean="0"/>
              <a:t> familiar de los </a:t>
            </a:r>
            <a:r>
              <a:rPr lang="en-US" dirty="0" err="1" smtClean="0"/>
              <a:t>servicios</a:t>
            </a:r>
            <a:r>
              <a:rPr lang="en-US" dirty="0" smtClean="0"/>
              <a:t> </a:t>
            </a:r>
            <a:r>
              <a:rPr lang="en-US" dirty="0" err="1" smtClean="0"/>
              <a:t>origina</a:t>
            </a:r>
            <a:r>
              <a:rPr lang="en-US" dirty="0" smtClean="0"/>
              <a:t> </a:t>
            </a:r>
            <a:r>
              <a:rPr lang="en-US" dirty="0" err="1" smtClean="0"/>
              <a:t>una</a:t>
            </a:r>
            <a:r>
              <a:rPr lang="en-US" dirty="0" smtClean="0"/>
              <a:t> </a:t>
            </a:r>
            <a:r>
              <a:rPr lang="en-US" dirty="0" err="1" smtClean="0"/>
              <a:t>responsabilidad</a:t>
            </a:r>
            <a:r>
              <a:rPr lang="en-US" dirty="0" smtClean="0"/>
              <a:t> </a:t>
            </a:r>
            <a:r>
              <a:rPr lang="en-US" dirty="0" err="1" smtClean="0"/>
              <a:t>compartida</a:t>
            </a:r>
            <a:endParaRPr lang="en-US" dirty="0" smtClean="0"/>
          </a:p>
          <a:p>
            <a:r>
              <a:rPr lang="en-US" b="1" dirty="0" err="1" smtClean="0"/>
              <a:t>Prevención</a:t>
            </a:r>
            <a:r>
              <a:rPr lang="en-US" b="1" dirty="0" smtClean="0"/>
              <a:t> de </a:t>
            </a:r>
            <a:r>
              <a:rPr lang="en-US" b="1" dirty="0" err="1" smtClean="0"/>
              <a:t>recaídas</a:t>
            </a:r>
            <a:endParaRPr lang="en-US" b="1" dirty="0" smtClean="0"/>
          </a:p>
          <a:p>
            <a:pPr lvl="1"/>
            <a:r>
              <a:rPr lang="en-US" dirty="0" err="1" smtClean="0"/>
              <a:t>Intervención</a:t>
            </a:r>
            <a:r>
              <a:rPr lang="en-US" dirty="0" smtClean="0"/>
              <a:t> </a:t>
            </a:r>
            <a:r>
              <a:rPr lang="en-US" dirty="0" err="1" smtClean="0"/>
              <a:t>secundaria</a:t>
            </a:r>
            <a:r>
              <a:rPr lang="en-US" dirty="0" smtClean="0"/>
              <a:t> </a:t>
            </a:r>
            <a:r>
              <a:rPr lang="en-US" dirty="0" err="1" smtClean="0"/>
              <a:t>para</a:t>
            </a:r>
            <a:r>
              <a:rPr lang="en-US" dirty="0" smtClean="0"/>
              <a:t> los </a:t>
            </a:r>
            <a:r>
              <a:rPr lang="en-US" dirty="0" err="1" smtClean="0"/>
              <a:t>que</a:t>
            </a:r>
            <a:r>
              <a:rPr lang="en-US" dirty="0" smtClean="0"/>
              <a:t> no </a:t>
            </a:r>
            <a:r>
              <a:rPr lang="en-US" dirty="0" err="1" smtClean="0"/>
              <a:t>responden</a:t>
            </a:r>
            <a:endParaRPr lang="en-US" dirty="0" smtClean="0"/>
          </a:p>
          <a:p>
            <a:pPr lvl="1"/>
            <a:r>
              <a:rPr lang="en-US" dirty="0" err="1" smtClean="0"/>
              <a:t>Gestión</a:t>
            </a:r>
            <a:r>
              <a:rPr lang="en-US" dirty="0" smtClean="0"/>
              <a:t> de la </a:t>
            </a:r>
            <a:r>
              <a:rPr lang="en-US" dirty="0" err="1" smtClean="0"/>
              <a:t>medicación</a:t>
            </a:r>
            <a:endParaRPr lang="en-US" dirty="0"/>
          </a:p>
        </p:txBody>
      </p:sp>
    </p:spTree>
    <p:extLst>
      <p:ext uri="{BB962C8B-B14F-4D97-AF65-F5344CB8AC3E}">
        <p14:creationId xmlns:p14="http://schemas.microsoft.com/office/powerpoint/2010/main" val="348587077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4" descr="15 Pediatric Care"/>
          <p:cNvPicPr>
            <a:picLocks noChangeAspect="1" noChangeArrowheads="1"/>
          </p:cNvPicPr>
          <p:nvPr/>
        </p:nvPicPr>
        <p:blipFill>
          <a:blip r:embed="rId2">
            <a:grayscl/>
          </a:blip>
          <a:srcRect/>
          <a:stretch>
            <a:fillRect/>
          </a:stretch>
        </p:blipFill>
        <p:spPr bwMode="auto">
          <a:xfrm>
            <a:off x="5638800" y="4895850"/>
            <a:ext cx="2209800" cy="1657350"/>
          </a:xfrm>
          <a:prstGeom prst="rect">
            <a:avLst/>
          </a:prstGeom>
          <a:noFill/>
          <a:ln w="9525">
            <a:noFill/>
            <a:miter lim="800000"/>
            <a:headEnd/>
            <a:tailEnd/>
          </a:ln>
        </p:spPr>
      </p:pic>
      <p:sp>
        <p:nvSpPr>
          <p:cNvPr id="14337" name="Rectangle 2"/>
          <p:cNvSpPr>
            <a:spLocks noGrp="1"/>
          </p:cNvSpPr>
          <p:nvPr>
            <p:ph type="title" idx="4294967295"/>
          </p:nvPr>
        </p:nvSpPr>
        <p:spPr>
          <a:xfrm>
            <a:off x="0" y="274638"/>
            <a:ext cx="8229600" cy="1143000"/>
          </a:xfrm>
        </p:spPr>
        <p:txBody>
          <a:bodyPr>
            <a:normAutofit fontScale="90000"/>
          </a:bodyPr>
          <a:lstStyle/>
          <a:p>
            <a:pPr algn="ctr" eaLnBrk="1" fontAlgn="auto" hangingPunct="1">
              <a:spcAft>
                <a:spcPts val="0"/>
              </a:spcAft>
              <a:defRPr/>
            </a:pPr>
            <a:r>
              <a:rPr lang="en-US" sz="4000" smtClean="0">
                <a:latin typeface="Calibri" pitchFamily="34" charset="0"/>
              </a:rPr>
              <a:t>Tendencias de la sanidad caribeña y latinoamericana</a:t>
            </a:r>
            <a:endParaRPr lang="en-US" sz="4000">
              <a:latin typeface="Calibri" pitchFamily="34" charset="0"/>
            </a:endParaRPr>
          </a:p>
        </p:txBody>
      </p:sp>
      <p:sp>
        <p:nvSpPr>
          <p:cNvPr id="16387" name="Rectangle 3"/>
          <p:cNvSpPr>
            <a:spLocks noGrp="1"/>
          </p:cNvSpPr>
          <p:nvPr>
            <p:ph type="body" idx="4294967295"/>
          </p:nvPr>
        </p:nvSpPr>
        <p:spPr>
          <a:xfrm>
            <a:off x="228600" y="1600200"/>
            <a:ext cx="8153400" cy="3810000"/>
          </a:xfrm>
        </p:spPr>
        <p:txBody>
          <a:bodyPr/>
          <a:lstStyle/>
          <a:p>
            <a:pPr eaLnBrk="1" hangingPunct="1">
              <a:lnSpc>
                <a:spcPct val="80000"/>
              </a:lnSpc>
            </a:pPr>
            <a:r>
              <a:rPr lang="en-US" sz="2000" smtClean="0">
                <a:latin typeface="Calibri" pitchFamily="34" charset="0"/>
              </a:rPr>
              <a:t>Cierta tensión entre el papel del gobierno y el de las instituciones de bienestar social no estatutarias a la hora de ofrecer atención sanitaria</a:t>
            </a:r>
            <a:endParaRPr lang="en-US" sz="2000" dirty="0" smtClean="0">
              <a:latin typeface="Calibri" pitchFamily="34" charset="0"/>
            </a:endParaRPr>
          </a:p>
          <a:p>
            <a:pPr eaLnBrk="1" hangingPunct="1">
              <a:lnSpc>
                <a:spcPct val="80000"/>
              </a:lnSpc>
            </a:pPr>
            <a:r>
              <a:rPr lang="en-US" sz="2000" smtClean="0">
                <a:latin typeface="Calibri" pitchFamily="34" charset="0"/>
              </a:rPr>
              <a:t>Adopción de una agenda progresista en el desarrollo del bienestar social</a:t>
            </a:r>
            <a:endParaRPr lang="en-US" sz="2000" dirty="0" smtClean="0">
              <a:latin typeface="Calibri" pitchFamily="34" charset="0"/>
            </a:endParaRPr>
          </a:p>
          <a:p>
            <a:pPr eaLnBrk="1" hangingPunct="1">
              <a:lnSpc>
                <a:spcPct val="80000"/>
              </a:lnSpc>
            </a:pPr>
            <a:r>
              <a:rPr lang="en-US" sz="2000" smtClean="0">
                <a:latin typeface="Calibri" pitchFamily="34" charset="0"/>
              </a:rPr>
              <a:t>Las instituciones de bienestar social no estatutarias se ven obligadas a ejercer de principales proveedores de servicios </a:t>
            </a:r>
            <a:r>
              <a:rPr lang="en-US" sz="1200" dirty="0" smtClean="0">
                <a:latin typeface="Calibri" pitchFamily="34" charset="0"/>
              </a:rPr>
              <a:t>(</a:t>
            </a:r>
            <a:r>
              <a:rPr lang="en-US" sz="1200" dirty="0" err="1" smtClean="0">
                <a:latin typeface="Calibri" pitchFamily="34" charset="0"/>
              </a:rPr>
              <a:t>Midgley</a:t>
            </a:r>
            <a:r>
              <a:rPr lang="en-US" sz="1200" dirty="0" smtClean="0">
                <a:latin typeface="Calibri" pitchFamily="34" charset="0"/>
              </a:rPr>
              <a:t>, 1997)</a:t>
            </a:r>
            <a:endParaRPr lang="en-US" sz="2000" dirty="0" smtClean="0">
              <a:latin typeface="Calibri" pitchFamily="34" charset="0"/>
            </a:endParaRPr>
          </a:p>
          <a:p>
            <a:pPr eaLnBrk="1" hangingPunct="1">
              <a:lnSpc>
                <a:spcPct val="80000"/>
              </a:lnSpc>
            </a:pPr>
            <a:r>
              <a:rPr lang="en-US" sz="2000" smtClean="0">
                <a:latin typeface="Calibri" pitchFamily="34" charset="0"/>
              </a:rPr>
              <a:t>Nueva iniciativa: obtener resultados sanitarios, tal como se establece en los Objetivos de Desarrollo del Milenio de las Naciones Unidas</a:t>
            </a:r>
            <a:endParaRPr lang="en-US" sz="2000" dirty="0" smtClean="0">
              <a:latin typeface="Calibri" pitchFamily="34" charset="0"/>
            </a:endParaRPr>
          </a:p>
          <a:p>
            <a:pPr eaLnBrk="1" hangingPunct="1">
              <a:lnSpc>
                <a:spcPct val="80000"/>
              </a:lnSpc>
            </a:pPr>
            <a:r>
              <a:rPr lang="en-US" sz="2000" smtClean="0">
                <a:latin typeface="Calibri" pitchFamily="34" charset="0"/>
              </a:rPr>
              <a:t>Enfoque reconstruccionista, acentuado en muchos de los estados pluralistas de bienestar </a:t>
            </a:r>
            <a:r>
              <a:rPr lang="en-US" sz="1200" smtClean="0">
                <a:latin typeface="Calibri" pitchFamily="34" charset="0"/>
              </a:rPr>
              <a:t>(</a:t>
            </a:r>
            <a:r>
              <a:rPr lang="en-US" sz="1200" dirty="0" err="1" smtClean="0">
                <a:latin typeface="Calibri" pitchFamily="34" charset="0"/>
              </a:rPr>
              <a:t>Midgley</a:t>
            </a:r>
            <a:r>
              <a:rPr lang="en-US" sz="1200" dirty="0" smtClean="0">
                <a:latin typeface="Calibri" pitchFamily="34" charset="0"/>
              </a:rPr>
              <a:t>, 1997; </a:t>
            </a:r>
            <a:r>
              <a:rPr lang="en-US" sz="1200" dirty="0" err="1" smtClean="0">
                <a:latin typeface="Calibri" pitchFamily="34" charset="0"/>
              </a:rPr>
              <a:t>Mkandwire</a:t>
            </a:r>
            <a:r>
              <a:rPr lang="en-US" sz="1200" dirty="0" smtClean="0">
                <a:latin typeface="Calibri" pitchFamily="34" charset="0"/>
              </a:rPr>
              <a:t>, 2007) </a:t>
            </a:r>
            <a:endParaRPr lang="en-US" sz="2000" dirty="0" smtClean="0">
              <a:latin typeface="Calibri" pitchFamily="34" charset="0"/>
            </a:endParaRPr>
          </a:p>
          <a:p>
            <a:pPr lvl="1" eaLnBrk="1" hangingPunct="1">
              <a:lnSpc>
                <a:spcPct val="80000"/>
              </a:lnSpc>
            </a:pPr>
            <a:r>
              <a:rPr lang="en-US" sz="1800" smtClean="0">
                <a:latin typeface="Calibri" pitchFamily="34" charset="0"/>
              </a:rPr>
              <a:t>El gobierno participa, pero la reconstrucción de los estados de bienestar debe aceptar en mayor medida la privatización  y cierta reducción presupuestaria de gastos </a:t>
            </a:r>
            <a:r>
              <a:rPr lang="en-US" sz="1200" smtClean="0">
                <a:latin typeface="Calibri" pitchFamily="34" charset="0"/>
              </a:rPr>
              <a:t>(Midgle</a:t>
            </a:r>
            <a:r>
              <a:rPr lang="en-US" sz="1200" dirty="0" smtClean="0">
                <a:latin typeface="Calibri" pitchFamily="34" charset="0"/>
              </a:rPr>
              <a:t>, 1997; </a:t>
            </a:r>
            <a:r>
              <a:rPr lang="en-US" sz="1200" dirty="0" err="1" smtClean="0">
                <a:latin typeface="Calibri" pitchFamily="34" charset="0"/>
              </a:rPr>
              <a:t>Figuiera</a:t>
            </a:r>
            <a:r>
              <a:rPr lang="en-US" sz="1200" dirty="0" smtClean="0">
                <a:latin typeface="Calibri" pitchFamily="34" charset="0"/>
              </a:rPr>
              <a:t>, 2002) </a:t>
            </a:r>
            <a:endParaRPr lang="en-US" sz="1800" dirty="0" smtClean="0">
              <a:latin typeface="Calibri"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196616259"/>
              </p:ext>
            </p:extLst>
          </p:nvPr>
        </p:nvGraphicFramePr>
        <p:xfrm>
          <a:off x="1346322" y="155533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395536" y="404664"/>
            <a:ext cx="7842448" cy="584776"/>
          </a:xfrm>
          <a:prstGeom prst="rect">
            <a:avLst/>
          </a:prstGeom>
          <a:noFill/>
        </p:spPr>
        <p:txBody>
          <a:bodyPr wrap="square" rtlCol="0">
            <a:spAutoFit/>
          </a:bodyPr>
          <a:lstStyle/>
          <a:p>
            <a:r>
              <a:rPr lang="en-US" sz="3200" dirty="0" err="1" smtClean="0">
                <a:solidFill>
                  <a:schemeClr val="accent6"/>
                </a:solidFill>
                <a:latin typeface="+mj-lt"/>
              </a:rPr>
              <a:t>Proceso</a:t>
            </a:r>
            <a:r>
              <a:rPr lang="en-US" sz="3200" dirty="0" smtClean="0">
                <a:solidFill>
                  <a:schemeClr val="accent6"/>
                </a:solidFill>
                <a:latin typeface="+mj-lt"/>
              </a:rPr>
              <a:t> central del plan del </a:t>
            </a:r>
            <a:r>
              <a:rPr lang="en-US" sz="3200" dirty="0" err="1" smtClean="0">
                <a:solidFill>
                  <a:schemeClr val="accent6"/>
                </a:solidFill>
                <a:latin typeface="+mj-lt"/>
              </a:rPr>
              <a:t>tratamiento</a:t>
            </a:r>
            <a:endParaRPr lang="en-US" sz="3200" dirty="0">
              <a:solidFill>
                <a:schemeClr val="accent6"/>
              </a:solidFill>
              <a:latin typeface="+mj-lt"/>
            </a:endParaRPr>
          </a:p>
        </p:txBody>
      </p:sp>
    </p:spTree>
    <p:extLst>
      <p:ext uri="{BB962C8B-B14F-4D97-AF65-F5344CB8AC3E}">
        <p14:creationId xmlns:p14="http://schemas.microsoft.com/office/powerpoint/2010/main" val="262007371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Tratamiento activo</a:t>
            </a:r>
            <a:endParaRPr lang="en-US" dirty="0"/>
          </a:p>
        </p:txBody>
      </p:sp>
      <p:graphicFrame>
        <p:nvGraphicFramePr>
          <p:cNvPr id="3" name="Diagram 2"/>
          <p:cNvGraphicFramePr/>
          <p:nvPr>
            <p:extLst>
              <p:ext uri="{D42A27DB-BD31-4B8C-83A1-F6EECF244321}">
                <p14:modId xmlns:p14="http://schemas.microsoft.com/office/powerpoint/2010/main" val="1559501209"/>
              </p:ext>
            </p:extLst>
          </p:nvPr>
        </p:nvGraphicFramePr>
        <p:xfrm>
          <a:off x="1143000" y="17526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732309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Ejemplo de caso: </a:t>
            </a:r>
            <a:r>
              <a:rPr lang="en-US" dirty="0" err="1" smtClean="0"/>
              <a:t>nami</a:t>
            </a:r>
            <a:r>
              <a:rPr lang="en-US" dirty="0" smtClean="0"/>
              <a:t> - family to family</a:t>
            </a:r>
            <a:endParaRPr lang="en-US" dirty="0"/>
          </a:p>
        </p:txBody>
      </p:sp>
      <p:sp>
        <p:nvSpPr>
          <p:cNvPr id="4" name="Text Placeholder 3"/>
          <p:cNvSpPr>
            <a:spLocks noGrp="1"/>
          </p:cNvSpPr>
          <p:nvPr>
            <p:ph type="body" sz="half" idx="2"/>
          </p:nvPr>
        </p:nvSpPr>
        <p:spPr/>
        <p:txBody>
          <a:bodyPr/>
          <a:lstStyle/>
          <a:p>
            <a:r>
              <a:rPr lang="en-US" smtClean="0"/>
              <a:t>Avance de la salud mental para hispanos.</a:t>
            </a:r>
            <a:endParaRPr lang="en-US" dirty="0" smtClean="0"/>
          </a:p>
          <a:p>
            <a:r>
              <a:rPr lang="en-US" dirty="0" smtClean="0"/>
              <a:t>East Flatbush </a:t>
            </a:r>
            <a:r>
              <a:rPr lang="en-US" smtClean="0"/>
              <a:t>Site Nueva </a:t>
            </a:r>
            <a:r>
              <a:rPr lang="en-US" dirty="0" smtClean="0"/>
              <a:t>York</a:t>
            </a:r>
            <a:r>
              <a:rPr lang="en-US" smtClean="0"/>
              <a:t>, EEUU</a:t>
            </a:r>
            <a:endParaRPr lang="en-US" dirty="0"/>
          </a:p>
        </p:txBody>
      </p:sp>
      <p:pic>
        <p:nvPicPr>
          <p:cNvPr id="9" name="Picture Placeholder 8" descr="nami fam pic.png"/>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1029" r="937" b="2420"/>
          <a:stretch/>
        </p:blipFill>
        <p:spPr>
          <a:xfrm>
            <a:off x="179582" y="1295400"/>
            <a:ext cx="5836459" cy="4953000"/>
          </a:xfrm>
        </p:spPr>
      </p:pic>
      <p:sp>
        <p:nvSpPr>
          <p:cNvPr id="5" name="4 CuadroTexto"/>
          <p:cNvSpPr txBox="1"/>
          <p:nvPr/>
        </p:nvSpPr>
        <p:spPr>
          <a:xfrm>
            <a:off x="1857356" y="2285992"/>
            <a:ext cx="2857520" cy="461665"/>
          </a:xfrm>
          <a:prstGeom prst="rect">
            <a:avLst/>
          </a:prstGeom>
          <a:solidFill>
            <a:schemeClr val="bg1"/>
          </a:solidFill>
        </p:spPr>
        <p:txBody>
          <a:bodyPr wrap="square" rtlCol="0">
            <a:spAutoFit/>
          </a:bodyPr>
          <a:lstStyle/>
          <a:p>
            <a:r>
              <a:rPr lang="es-ES" sz="2400" smtClean="0">
                <a:solidFill>
                  <a:schemeClr val="accent5">
                    <a:lumMod val="50000"/>
                  </a:schemeClr>
                </a:solidFill>
                <a:latin typeface="Franklin Gothic Medium Cond" pitchFamily="34" charset="0"/>
              </a:rPr>
              <a:t>Programa de educación</a:t>
            </a:r>
            <a:endParaRPr lang="es-ES" sz="2400">
              <a:solidFill>
                <a:schemeClr val="accent5">
                  <a:lumMod val="50000"/>
                </a:schemeClr>
              </a:solidFill>
              <a:latin typeface="Franklin Gothic Medium Cond" pitchFamily="34" charset="0"/>
            </a:endParaRPr>
          </a:p>
        </p:txBody>
      </p:sp>
    </p:spTree>
    <p:extLst>
      <p:ext uri="{BB962C8B-B14F-4D97-AF65-F5344CB8AC3E}">
        <p14:creationId xmlns:p14="http://schemas.microsoft.com/office/powerpoint/2010/main" val="67359756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Proyecto</a:t>
            </a:r>
            <a:r>
              <a:rPr lang="en-US" dirty="0" smtClean="0"/>
              <a:t> family-to-family</a:t>
            </a:r>
            <a:endParaRPr lang="en-US" dirty="0"/>
          </a:p>
        </p:txBody>
      </p:sp>
      <p:sp>
        <p:nvSpPr>
          <p:cNvPr id="3" name="Content Placeholder 2"/>
          <p:cNvSpPr>
            <a:spLocks noGrp="1"/>
          </p:cNvSpPr>
          <p:nvPr>
            <p:ph sz="quarter" idx="2"/>
          </p:nvPr>
        </p:nvSpPr>
        <p:spPr/>
        <p:txBody>
          <a:bodyPr/>
          <a:lstStyle/>
          <a:p>
            <a:r>
              <a:rPr lang="en-US" sz="2000" dirty="0" err="1" smtClean="0"/>
              <a:t>Programa</a:t>
            </a:r>
            <a:r>
              <a:rPr lang="en-US" sz="2000" dirty="0" smtClean="0"/>
              <a:t> </a:t>
            </a:r>
            <a:r>
              <a:rPr lang="en-US" sz="2000" dirty="0" err="1" smtClean="0"/>
              <a:t>psicoeducativo</a:t>
            </a:r>
            <a:r>
              <a:rPr lang="en-US" sz="2000" dirty="0" smtClean="0"/>
              <a:t> de 12 </a:t>
            </a:r>
            <a:r>
              <a:rPr lang="en-US" sz="2000" dirty="0" err="1" smtClean="0"/>
              <a:t>semanas</a:t>
            </a:r>
            <a:endParaRPr lang="en-US" sz="2000" dirty="0" smtClean="0"/>
          </a:p>
          <a:p>
            <a:r>
              <a:rPr lang="en-US" sz="2000" dirty="0" err="1" smtClean="0"/>
              <a:t>Impartido</a:t>
            </a:r>
            <a:r>
              <a:rPr lang="en-US" sz="2000" dirty="0" smtClean="0"/>
              <a:t> </a:t>
            </a:r>
            <a:r>
              <a:rPr lang="en-US" sz="2000" dirty="0" err="1" smtClean="0"/>
              <a:t>por</a:t>
            </a:r>
            <a:r>
              <a:rPr lang="en-US" sz="2000" dirty="0" smtClean="0"/>
              <a:t> </a:t>
            </a:r>
            <a:r>
              <a:rPr lang="en-US" sz="2000" dirty="0" err="1" smtClean="0"/>
              <a:t>familiares</a:t>
            </a:r>
            <a:r>
              <a:rPr lang="en-US" sz="2000" dirty="0" smtClean="0"/>
              <a:t> </a:t>
            </a:r>
            <a:r>
              <a:rPr lang="en-US" sz="2000" dirty="0" err="1" smtClean="0"/>
              <a:t>capacitados</a:t>
            </a:r>
            <a:endParaRPr lang="en-US" sz="2000" dirty="0" smtClean="0"/>
          </a:p>
          <a:p>
            <a:r>
              <a:rPr lang="en-US" sz="2000" dirty="0" err="1" smtClean="0"/>
              <a:t>Instrucción</a:t>
            </a:r>
            <a:r>
              <a:rPr lang="en-US" sz="2000" dirty="0" smtClean="0"/>
              <a:t> y material </a:t>
            </a:r>
            <a:r>
              <a:rPr lang="en-US" sz="2000" dirty="0" err="1" smtClean="0"/>
              <a:t>gratuitos</a:t>
            </a:r>
            <a:endParaRPr lang="en-US" sz="2000" dirty="0" smtClean="0"/>
          </a:p>
          <a:p>
            <a:endParaRPr lang="en-US" sz="2000" dirty="0"/>
          </a:p>
        </p:txBody>
      </p:sp>
      <p:sp>
        <p:nvSpPr>
          <p:cNvPr id="4" name="Content Placeholder 3"/>
          <p:cNvSpPr>
            <a:spLocks noGrp="1"/>
          </p:cNvSpPr>
          <p:nvPr>
            <p:ph sz="quarter" idx="4"/>
          </p:nvPr>
        </p:nvSpPr>
        <p:spPr/>
        <p:txBody>
          <a:bodyPr/>
          <a:lstStyle/>
          <a:p>
            <a:r>
              <a:rPr lang="en-US" sz="1700" dirty="0" err="1" smtClean="0"/>
              <a:t>Información</a:t>
            </a:r>
            <a:r>
              <a:rPr lang="en-US" sz="1700" dirty="0" smtClean="0"/>
              <a:t> actual </a:t>
            </a:r>
            <a:r>
              <a:rPr lang="en-US" sz="1700" dirty="0" err="1" smtClean="0"/>
              <a:t>sobre</a:t>
            </a:r>
            <a:r>
              <a:rPr lang="en-US" sz="1700" dirty="0" smtClean="0"/>
              <a:t> </a:t>
            </a:r>
            <a:r>
              <a:rPr lang="en-US" sz="1700" dirty="0" err="1" smtClean="0"/>
              <a:t>trastornos</a:t>
            </a:r>
            <a:r>
              <a:rPr lang="en-US" sz="1700" dirty="0" smtClean="0"/>
              <a:t> </a:t>
            </a:r>
            <a:r>
              <a:rPr lang="en-US" sz="1700" dirty="0" err="1" smtClean="0"/>
              <a:t>psiquiátricos</a:t>
            </a:r>
            <a:endParaRPr lang="en-US" sz="1700" dirty="0" smtClean="0"/>
          </a:p>
          <a:p>
            <a:r>
              <a:rPr lang="en-US" sz="1700" dirty="0" err="1" smtClean="0"/>
              <a:t>Información</a:t>
            </a:r>
            <a:r>
              <a:rPr lang="en-US" sz="1700" dirty="0" smtClean="0"/>
              <a:t> </a:t>
            </a:r>
            <a:r>
              <a:rPr lang="en-US" sz="1700" dirty="0" err="1" smtClean="0"/>
              <a:t>actualizada</a:t>
            </a:r>
            <a:r>
              <a:rPr lang="en-US" sz="1700" dirty="0" smtClean="0"/>
              <a:t> </a:t>
            </a:r>
            <a:r>
              <a:rPr lang="en-US" sz="1700" dirty="0" err="1" smtClean="0"/>
              <a:t>sobre</a:t>
            </a:r>
            <a:r>
              <a:rPr lang="en-US" sz="1700" dirty="0" smtClean="0"/>
              <a:t> </a:t>
            </a:r>
            <a:r>
              <a:rPr lang="en-US" sz="1700" dirty="0" err="1" smtClean="0"/>
              <a:t>medicación</a:t>
            </a:r>
            <a:r>
              <a:rPr lang="en-US" sz="1700" dirty="0" smtClean="0"/>
              <a:t>, </a:t>
            </a:r>
            <a:r>
              <a:rPr lang="en-US" sz="1700" dirty="0" err="1" smtClean="0"/>
              <a:t>efectos</a:t>
            </a:r>
            <a:r>
              <a:rPr lang="en-US" sz="1700" dirty="0" smtClean="0"/>
              <a:t> </a:t>
            </a:r>
            <a:r>
              <a:rPr lang="en-US" sz="1700" dirty="0" err="1" smtClean="0"/>
              <a:t>secundarios</a:t>
            </a:r>
            <a:r>
              <a:rPr lang="en-US" sz="1700" dirty="0" smtClean="0"/>
              <a:t> y </a:t>
            </a:r>
            <a:r>
              <a:rPr lang="en-US" sz="1700" dirty="0" err="1" smtClean="0"/>
              <a:t>estrategias</a:t>
            </a:r>
            <a:r>
              <a:rPr lang="en-US" sz="1700" dirty="0" smtClean="0"/>
              <a:t> </a:t>
            </a:r>
            <a:r>
              <a:rPr lang="en-US" sz="1700" dirty="0" err="1" smtClean="0"/>
              <a:t>para</a:t>
            </a:r>
            <a:r>
              <a:rPr lang="en-US" sz="1700" dirty="0" smtClean="0"/>
              <a:t> el </a:t>
            </a:r>
            <a:r>
              <a:rPr lang="en-US" sz="1700" dirty="0" err="1" smtClean="0"/>
              <a:t>cumplimiento</a:t>
            </a:r>
            <a:r>
              <a:rPr lang="en-US" sz="1700" dirty="0" smtClean="0"/>
              <a:t> de la  </a:t>
            </a:r>
            <a:r>
              <a:rPr lang="en-US" sz="1700" dirty="0" err="1" smtClean="0"/>
              <a:t>medicación</a:t>
            </a:r>
            <a:endParaRPr lang="en-US" sz="1700" dirty="0" smtClean="0"/>
          </a:p>
          <a:p>
            <a:r>
              <a:rPr lang="en-US" sz="1700" dirty="0" err="1" smtClean="0"/>
              <a:t>Iniciativas</a:t>
            </a:r>
            <a:r>
              <a:rPr lang="en-US" sz="1700" dirty="0" smtClean="0"/>
              <a:t> </a:t>
            </a:r>
            <a:r>
              <a:rPr lang="en-US" sz="1700" dirty="0" err="1" smtClean="0"/>
              <a:t>actuales</a:t>
            </a:r>
            <a:r>
              <a:rPr lang="en-US" sz="1700" dirty="0" smtClean="0"/>
              <a:t> de </a:t>
            </a:r>
            <a:r>
              <a:rPr lang="en-US" sz="1700" dirty="0" err="1" smtClean="0"/>
              <a:t>investigación</a:t>
            </a:r>
            <a:endParaRPr lang="en-US" sz="1700" dirty="0" smtClean="0"/>
          </a:p>
          <a:p>
            <a:r>
              <a:rPr lang="en-US" sz="1700" dirty="0" err="1" smtClean="0"/>
              <a:t>Orientación</a:t>
            </a:r>
            <a:r>
              <a:rPr lang="en-US" sz="1700" dirty="0" smtClean="0"/>
              <a:t> </a:t>
            </a:r>
            <a:r>
              <a:rPr lang="en-US" sz="1700" dirty="0" err="1" smtClean="0"/>
              <a:t>para</a:t>
            </a:r>
            <a:r>
              <a:rPr lang="en-US" sz="1700" dirty="0" smtClean="0"/>
              <a:t> </a:t>
            </a:r>
            <a:r>
              <a:rPr lang="en-US" sz="1700" dirty="0" err="1" smtClean="0"/>
              <a:t>ubicar</a:t>
            </a:r>
            <a:r>
              <a:rPr lang="en-US" sz="1700" dirty="0" smtClean="0"/>
              <a:t> </a:t>
            </a:r>
            <a:r>
              <a:rPr lang="en-US" sz="1700" dirty="0" err="1" smtClean="0"/>
              <a:t>recursos</a:t>
            </a:r>
            <a:r>
              <a:rPr lang="en-US" sz="1700" dirty="0" smtClean="0"/>
              <a:t> </a:t>
            </a:r>
            <a:r>
              <a:rPr lang="en-US" sz="1700" dirty="0" err="1" smtClean="0"/>
              <a:t>adecuados</a:t>
            </a:r>
            <a:endParaRPr lang="en-US" sz="1700" dirty="0" smtClean="0"/>
          </a:p>
          <a:p>
            <a:r>
              <a:rPr lang="en-US" sz="1700" dirty="0" err="1" smtClean="0"/>
              <a:t>Información</a:t>
            </a:r>
            <a:r>
              <a:rPr lang="en-US" sz="1700" dirty="0" smtClean="0"/>
              <a:t> </a:t>
            </a:r>
            <a:r>
              <a:rPr lang="en-US" sz="1700" dirty="0" err="1" smtClean="0"/>
              <a:t>sobre</a:t>
            </a:r>
            <a:r>
              <a:rPr lang="en-US" sz="1700" dirty="0" smtClean="0"/>
              <a:t> </a:t>
            </a:r>
            <a:r>
              <a:rPr lang="en-US" sz="1700" dirty="0" err="1" smtClean="0"/>
              <a:t>iniciativas</a:t>
            </a:r>
            <a:r>
              <a:rPr lang="en-US" sz="1700" dirty="0" smtClean="0"/>
              <a:t> </a:t>
            </a:r>
            <a:r>
              <a:rPr lang="en-US" sz="1700" dirty="0" err="1" smtClean="0"/>
              <a:t>para</a:t>
            </a:r>
            <a:r>
              <a:rPr lang="en-US" sz="1700" dirty="0" smtClean="0"/>
              <a:t> </a:t>
            </a:r>
            <a:r>
              <a:rPr lang="en-US" sz="1700" dirty="0" err="1" smtClean="0"/>
              <a:t>ampliar</a:t>
            </a:r>
            <a:r>
              <a:rPr lang="en-US" sz="1700" dirty="0" smtClean="0"/>
              <a:t> los </a:t>
            </a:r>
            <a:r>
              <a:rPr lang="en-US" sz="1700" dirty="0" err="1" smtClean="0"/>
              <a:t>servicios</a:t>
            </a:r>
            <a:endParaRPr lang="en-US" sz="1700" dirty="0" smtClean="0"/>
          </a:p>
          <a:p>
            <a:pPr marL="0" indent="0">
              <a:buNone/>
            </a:pPr>
            <a:endParaRPr lang="en-US" sz="1700" dirty="0"/>
          </a:p>
        </p:txBody>
      </p:sp>
      <p:sp>
        <p:nvSpPr>
          <p:cNvPr id="5" name="Text Placeholder 4"/>
          <p:cNvSpPr>
            <a:spLocks noGrp="1"/>
          </p:cNvSpPr>
          <p:nvPr>
            <p:ph type="body" sz="quarter" idx="1"/>
          </p:nvPr>
        </p:nvSpPr>
        <p:spPr/>
        <p:txBody>
          <a:bodyPr/>
          <a:lstStyle/>
          <a:p>
            <a:r>
              <a:rPr lang="en-US" smtClean="0"/>
              <a:t>¿Qué es?</a:t>
            </a:r>
            <a:endParaRPr lang="en-US" dirty="0"/>
          </a:p>
        </p:txBody>
      </p:sp>
      <p:sp>
        <p:nvSpPr>
          <p:cNvPr id="6" name="Text Placeholder 5"/>
          <p:cNvSpPr>
            <a:spLocks noGrp="1"/>
          </p:cNvSpPr>
          <p:nvPr>
            <p:ph type="body" sz="quarter" idx="3"/>
          </p:nvPr>
        </p:nvSpPr>
        <p:spPr/>
        <p:txBody>
          <a:bodyPr/>
          <a:lstStyle/>
          <a:p>
            <a:r>
              <a:rPr lang="en-US" smtClean="0"/>
              <a:t>¿En qué consiste el curso?</a:t>
            </a:r>
            <a:endParaRPr lang="en-US" dirty="0"/>
          </a:p>
        </p:txBody>
      </p:sp>
      <p:sp>
        <p:nvSpPr>
          <p:cNvPr id="7" name="TextBox 6"/>
          <p:cNvSpPr txBox="1"/>
          <p:nvPr/>
        </p:nvSpPr>
        <p:spPr>
          <a:xfrm>
            <a:off x="5943600" y="6324600"/>
            <a:ext cx="2286000" cy="369332"/>
          </a:xfrm>
          <a:prstGeom prst="rect">
            <a:avLst/>
          </a:prstGeom>
          <a:noFill/>
        </p:spPr>
        <p:txBody>
          <a:bodyPr wrap="square" rtlCol="0">
            <a:spAutoFit/>
          </a:bodyPr>
          <a:lstStyle/>
          <a:p>
            <a:r>
              <a:rPr lang="en-US" dirty="0" err="1" smtClean="0"/>
              <a:t>Nami.org</a:t>
            </a:r>
            <a:r>
              <a:rPr lang="en-US" dirty="0" smtClean="0"/>
              <a:t> (2014)</a:t>
            </a:r>
            <a:endParaRPr lang="en-US" dirty="0"/>
          </a:p>
        </p:txBody>
      </p:sp>
    </p:spTree>
    <p:extLst>
      <p:ext uri="{BB962C8B-B14F-4D97-AF65-F5344CB8AC3E}">
        <p14:creationId xmlns:p14="http://schemas.microsoft.com/office/powerpoint/2010/main" val="303573003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8"/>
            <a:ext cx="7467600" cy="1143000"/>
          </a:xfrm>
        </p:spPr>
        <p:txBody>
          <a:bodyPr/>
          <a:lstStyle/>
          <a:p>
            <a:r>
              <a:rPr lang="en-US" dirty="0" err="1" smtClean="0"/>
              <a:t>Eficacia</a:t>
            </a:r>
            <a:r>
              <a:rPr lang="en-US" dirty="0" smtClean="0"/>
              <a:t> del </a:t>
            </a:r>
            <a:r>
              <a:rPr lang="en-US" dirty="0" err="1" smtClean="0"/>
              <a:t>Programa</a:t>
            </a:r>
            <a:endParaRPr lang="en-US" dirty="0"/>
          </a:p>
        </p:txBody>
      </p:sp>
      <p:sp>
        <p:nvSpPr>
          <p:cNvPr id="3" name="Content Placeholder 2"/>
          <p:cNvSpPr>
            <a:spLocks noGrp="1"/>
          </p:cNvSpPr>
          <p:nvPr>
            <p:ph sz="quarter" idx="1"/>
          </p:nvPr>
        </p:nvSpPr>
        <p:spPr>
          <a:xfrm>
            <a:off x="457200" y="1219200"/>
            <a:ext cx="3657600" cy="5353072"/>
          </a:xfrm>
        </p:spPr>
        <p:txBody>
          <a:bodyPr/>
          <a:lstStyle/>
          <a:p>
            <a:r>
              <a:rPr lang="en-US" sz="1600" b="1" dirty="0" err="1" smtClean="0"/>
              <a:t>Esf</a:t>
            </a:r>
            <a:r>
              <a:rPr lang="en-US" sz="1800" b="1" dirty="0" err="1" smtClean="0"/>
              <a:t>era</a:t>
            </a:r>
            <a:r>
              <a:rPr lang="en-US" sz="1800" b="1" dirty="0" smtClean="0"/>
              <a:t> </a:t>
            </a:r>
            <a:r>
              <a:rPr lang="en-US" sz="1800" b="1" dirty="0" err="1" smtClean="0"/>
              <a:t>programática</a:t>
            </a:r>
            <a:endParaRPr lang="en-US" sz="1800" b="1" dirty="0" smtClean="0"/>
          </a:p>
          <a:p>
            <a:pPr lvl="1"/>
            <a:r>
              <a:rPr lang="en-US" sz="1600" dirty="0" smtClean="0"/>
              <a:t>Las </a:t>
            </a:r>
            <a:r>
              <a:rPr lang="en-US" sz="1600" dirty="0" err="1" smtClean="0"/>
              <a:t>iniciativas</a:t>
            </a:r>
            <a:r>
              <a:rPr lang="en-US" sz="1600" dirty="0" smtClean="0"/>
              <a:t> de </a:t>
            </a:r>
            <a:r>
              <a:rPr lang="en-US" sz="1600" dirty="0" err="1" smtClean="0"/>
              <a:t>promoción</a:t>
            </a:r>
            <a:r>
              <a:rPr lang="en-US" sz="1600" dirty="0" smtClean="0"/>
              <a:t> </a:t>
            </a:r>
            <a:r>
              <a:rPr lang="en-US" sz="1600" dirty="0" err="1" smtClean="0"/>
              <a:t>ayudan</a:t>
            </a:r>
            <a:r>
              <a:rPr lang="en-US" sz="1600" dirty="0" smtClean="0"/>
              <a:t> a </a:t>
            </a:r>
            <a:r>
              <a:rPr lang="en-US" sz="1600" dirty="0" err="1" smtClean="0"/>
              <a:t>retener</a:t>
            </a:r>
            <a:r>
              <a:rPr lang="en-US" sz="1600" dirty="0" smtClean="0"/>
              <a:t> la </a:t>
            </a:r>
            <a:r>
              <a:rPr lang="en-US" sz="1600" dirty="0" err="1" smtClean="0"/>
              <a:t>clientela</a:t>
            </a:r>
            <a:r>
              <a:rPr lang="en-US" sz="1600" dirty="0" smtClean="0"/>
              <a:t> y </a:t>
            </a:r>
            <a:r>
              <a:rPr lang="en-US" sz="1600" dirty="0" err="1" smtClean="0"/>
              <a:t>ampliar</a:t>
            </a:r>
            <a:r>
              <a:rPr lang="en-US" sz="1600" dirty="0" smtClean="0"/>
              <a:t> el </a:t>
            </a:r>
            <a:r>
              <a:rPr lang="en-US" sz="1600" dirty="0" err="1" smtClean="0"/>
              <a:t>proyecto</a:t>
            </a:r>
            <a:r>
              <a:rPr lang="en-US" sz="1600" dirty="0" smtClean="0"/>
              <a:t> en </a:t>
            </a:r>
            <a:r>
              <a:rPr lang="en-US" sz="1600" dirty="0" err="1" smtClean="0"/>
              <a:t>todo</a:t>
            </a:r>
            <a:r>
              <a:rPr lang="en-US" sz="1600" dirty="0" smtClean="0"/>
              <a:t> el </a:t>
            </a:r>
            <a:r>
              <a:rPr lang="en-US" sz="1600" dirty="0" err="1" smtClean="0"/>
              <a:t>país</a:t>
            </a:r>
            <a:endParaRPr lang="en-US" sz="1600" dirty="0" smtClean="0"/>
          </a:p>
          <a:p>
            <a:pPr lvl="2"/>
            <a:r>
              <a:rPr lang="en-US" sz="1600" dirty="0" smtClean="0"/>
              <a:t>300.000 </a:t>
            </a:r>
            <a:r>
              <a:rPr lang="en-US" sz="1600" dirty="0" err="1" smtClean="0"/>
              <a:t>miembros</a:t>
            </a:r>
            <a:r>
              <a:rPr lang="en-US" sz="1600" dirty="0" smtClean="0"/>
              <a:t> </a:t>
            </a:r>
            <a:r>
              <a:rPr lang="en-US" sz="1600" dirty="0" err="1" smtClean="0"/>
              <a:t>graduados</a:t>
            </a:r>
            <a:r>
              <a:rPr lang="en-US" sz="1600" dirty="0" smtClean="0"/>
              <a:t> </a:t>
            </a:r>
            <a:r>
              <a:rPr lang="en-US" sz="1600" dirty="0" err="1" smtClean="0"/>
              <a:t>desde</a:t>
            </a:r>
            <a:r>
              <a:rPr lang="en-US" sz="1600" dirty="0" smtClean="0"/>
              <a:t> </a:t>
            </a:r>
            <a:r>
              <a:rPr lang="en-US" sz="1600" dirty="0" err="1" smtClean="0"/>
              <a:t>que</a:t>
            </a:r>
            <a:r>
              <a:rPr lang="en-US" sz="1600" dirty="0" smtClean="0"/>
              <a:t> </a:t>
            </a:r>
            <a:r>
              <a:rPr lang="en-US" sz="1600" dirty="0" err="1" smtClean="0"/>
              <a:t>comenzó</a:t>
            </a:r>
            <a:endParaRPr lang="en-US" sz="1600" dirty="0" smtClean="0"/>
          </a:p>
          <a:p>
            <a:pPr lvl="1"/>
            <a:r>
              <a:rPr lang="en-US" sz="1600" dirty="0" err="1" smtClean="0"/>
              <a:t>Creación</a:t>
            </a:r>
            <a:r>
              <a:rPr lang="en-US" sz="1600" dirty="0" smtClean="0"/>
              <a:t> de un </a:t>
            </a:r>
            <a:r>
              <a:rPr lang="en-US" sz="1600" dirty="0" err="1" smtClean="0"/>
              <a:t>servicio</a:t>
            </a:r>
            <a:r>
              <a:rPr lang="en-US" sz="1600" dirty="0" smtClean="0"/>
              <a:t> central </a:t>
            </a:r>
            <a:r>
              <a:rPr lang="en-US" sz="1600" dirty="0" err="1" smtClean="0"/>
              <a:t>para</a:t>
            </a:r>
            <a:r>
              <a:rPr lang="en-US" sz="1600" dirty="0" smtClean="0"/>
              <a:t> </a:t>
            </a:r>
            <a:r>
              <a:rPr lang="en-US" sz="1600" dirty="0" err="1" smtClean="0"/>
              <a:t>buscar</a:t>
            </a:r>
            <a:r>
              <a:rPr lang="en-US" sz="1600" dirty="0" smtClean="0"/>
              <a:t> </a:t>
            </a:r>
            <a:r>
              <a:rPr lang="en-US" sz="1600" dirty="0" err="1" smtClean="0"/>
              <a:t>ayuda</a:t>
            </a:r>
            <a:r>
              <a:rPr lang="en-US" sz="1600" dirty="0" smtClean="0"/>
              <a:t> y </a:t>
            </a:r>
            <a:r>
              <a:rPr lang="en-US" sz="1600" dirty="0" err="1" smtClean="0"/>
              <a:t>remitir</a:t>
            </a:r>
            <a:r>
              <a:rPr lang="en-US" sz="1600" dirty="0" smtClean="0"/>
              <a:t> </a:t>
            </a:r>
            <a:r>
              <a:rPr lang="en-US" sz="1600" dirty="0" err="1" smtClean="0"/>
              <a:t>casos</a:t>
            </a:r>
            <a:endParaRPr lang="en-US" sz="1600" dirty="0" smtClean="0"/>
          </a:p>
          <a:p>
            <a:pPr lvl="1"/>
            <a:r>
              <a:rPr lang="en-US" sz="1600" dirty="0" err="1" smtClean="0"/>
              <a:t>Divulgación</a:t>
            </a:r>
            <a:r>
              <a:rPr lang="en-US" sz="1600" dirty="0" smtClean="0"/>
              <a:t> de </a:t>
            </a:r>
            <a:r>
              <a:rPr lang="en-US" sz="1600" dirty="0" err="1" smtClean="0"/>
              <a:t>información</a:t>
            </a:r>
            <a:r>
              <a:rPr lang="en-US" sz="1600" dirty="0" smtClean="0"/>
              <a:t> </a:t>
            </a:r>
            <a:r>
              <a:rPr lang="en-US" sz="1600" dirty="0" err="1" smtClean="0"/>
              <a:t>médica</a:t>
            </a:r>
            <a:endParaRPr lang="en-US" sz="1600" dirty="0" smtClean="0"/>
          </a:p>
          <a:p>
            <a:pPr lvl="1"/>
            <a:r>
              <a:rPr lang="en-US" sz="1600" dirty="0" err="1" smtClean="0"/>
              <a:t>Resolución</a:t>
            </a:r>
            <a:r>
              <a:rPr lang="en-US" sz="1600" dirty="0" smtClean="0"/>
              <a:t> de inquietudes del personal</a:t>
            </a:r>
          </a:p>
          <a:p>
            <a:pPr lvl="1"/>
            <a:r>
              <a:rPr lang="en-US" sz="1600" dirty="0" err="1" smtClean="0"/>
              <a:t>Tasa</a:t>
            </a:r>
            <a:r>
              <a:rPr lang="en-US" sz="1600" dirty="0" smtClean="0"/>
              <a:t> de </a:t>
            </a:r>
            <a:r>
              <a:rPr lang="en-US" sz="1600" dirty="0" err="1" smtClean="0"/>
              <a:t>retorno</a:t>
            </a:r>
            <a:r>
              <a:rPr lang="en-US" sz="1600" dirty="0" smtClean="0"/>
              <a:t> </a:t>
            </a:r>
            <a:r>
              <a:rPr lang="en-US" sz="1600" dirty="0" err="1" smtClean="0"/>
              <a:t>para</a:t>
            </a:r>
            <a:r>
              <a:rPr lang="en-US" sz="1600" dirty="0" smtClean="0"/>
              <a:t> </a:t>
            </a:r>
            <a:r>
              <a:rPr lang="en-US" sz="1600" dirty="0" err="1" smtClean="0"/>
              <a:t>las</a:t>
            </a:r>
            <a:r>
              <a:rPr lang="en-US" sz="1600" dirty="0" smtClean="0"/>
              <a:t> </a:t>
            </a:r>
            <a:r>
              <a:rPr lang="en-US" sz="1600" dirty="0" err="1" smtClean="0"/>
              <a:t>agencias</a:t>
            </a:r>
            <a:r>
              <a:rPr lang="en-US" sz="1600" dirty="0" smtClean="0"/>
              <a:t> </a:t>
            </a:r>
            <a:r>
              <a:rPr lang="en-US" sz="1600" dirty="0" err="1" smtClean="0"/>
              <a:t>colaboradoras</a:t>
            </a:r>
            <a:r>
              <a:rPr lang="en-US" sz="1600" dirty="0" smtClean="0"/>
              <a:t>, </a:t>
            </a:r>
            <a:r>
              <a:rPr lang="en-US" sz="1600" dirty="0" err="1" smtClean="0"/>
              <a:t>minimización</a:t>
            </a:r>
            <a:r>
              <a:rPr lang="en-US" sz="1600" dirty="0" smtClean="0"/>
              <a:t> de </a:t>
            </a:r>
            <a:r>
              <a:rPr lang="en-US" sz="1600" dirty="0" err="1" smtClean="0"/>
              <a:t>gastos</a:t>
            </a:r>
            <a:r>
              <a:rPr lang="en-US" sz="1600" dirty="0" smtClean="0"/>
              <a:t> (</a:t>
            </a:r>
            <a:r>
              <a:rPr lang="en-US" sz="1600" dirty="0" err="1" smtClean="0"/>
              <a:t>Unidades</a:t>
            </a:r>
            <a:r>
              <a:rPr lang="en-US" sz="1600" dirty="0" smtClean="0"/>
              <a:t> </a:t>
            </a:r>
            <a:r>
              <a:rPr lang="en-US" sz="1600" dirty="0" err="1" smtClean="0"/>
              <a:t>psiquiátricas</a:t>
            </a:r>
            <a:r>
              <a:rPr lang="en-US" sz="1600" dirty="0" smtClean="0"/>
              <a:t>)</a:t>
            </a:r>
            <a:endParaRPr lang="en-US" sz="1600" dirty="0"/>
          </a:p>
        </p:txBody>
      </p:sp>
      <p:sp>
        <p:nvSpPr>
          <p:cNvPr id="4" name="Content Placeholder 3"/>
          <p:cNvSpPr>
            <a:spLocks noGrp="1"/>
          </p:cNvSpPr>
          <p:nvPr>
            <p:ph sz="quarter" idx="2"/>
          </p:nvPr>
        </p:nvSpPr>
        <p:spPr>
          <a:xfrm>
            <a:off x="4267200" y="1219200"/>
            <a:ext cx="3657600" cy="5281634"/>
          </a:xfrm>
        </p:spPr>
        <p:txBody>
          <a:bodyPr/>
          <a:lstStyle/>
          <a:p>
            <a:r>
              <a:rPr lang="en-US" sz="1800" b="1" dirty="0" err="1" smtClean="0"/>
              <a:t>Esfera</a:t>
            </a:r>
            <a:r>
              <a:rPr lang="en-US" sz="1800" b="1" dirty="0" smtClean="0"/>
              <a:t> personal</a:t>
            </a:r>
          </a:p>
          <a:p>
            <a:pPr lvl="1"/>
            <a:r>
              <a:rPr lang="en-US" sz="1600" dirty="0" err="1" smtClean="0"/>
              <a:t>Impartido</a:t>
            </a:r>
            <a:r>
              <a:rPr lang="en-US" sz="1600" dirty="0" smtClean="0"/>
              <a:t> </a:t>
            </a:r>
            <a:r>
              <a:rPr lang="en-US" sz="1600" dirty="0" err="1" smtClean="0"/>
              <a:t>por</a:t>
            </a:r>
            <a:r>
              <a:rPr lang="en-US" sz="1600" dirty="0" smtClean="0"/>
              <a:t> “personas de la </a:t>
            </a:r>
            <a:r>
              <a:rPr lang="en-US" sz="1600" dirty="0" err="1" smtClean="0"/>
              <a:t>vida</a:t>
            </a:r>
            <a:r>
              <a:rPr lang="en-US" sz="1600" dirty="0" smtClean="0"/>
              <a:t> real”</a:t>
            </a:r>
          </a:p>
          <a:p>
            <a:pPr lvl="1"/>
            <a:r>
              <a:rPr lang="en-US" sz="1600" dirty="0" err="1" smtClean="0"/>
              <a:t>Estimula</a:t>
            </a:r>
            <a:r>
              <a:rPr lang="en-US" sz="1600" dirty="0" smtClean="0"/>
              <a:t> la </a:t>
            </a:r>
            <a:r>
              <a:rPr lang="en-US" sz="1600" dirty="0" err="1" smtClean="0"/>
              <a:t>empatía</a:t>
            </a:r>
            <a:r>
              <a:rPr lang="en-US" sz="1600" dirty="0" smtClean="0"/>
              <a:t> </a:t>
            </a:r>
            <a:r>
              <a:rPr lang="en-US" sz="1600" dirty="0" err="1" smtClean="0"/>
              <a:t>que</a:t>
            </a:r>
            <a:r>
              <a:rPr lang="en-US" sz="1600" dirty="0" smtClean="0"/>
              <a:t> </a:t>
            </a:r>
            <a:r>
              <a:rPr lang="en-US" sz="1600" dirty="0" err="1" smtClean="0"/>
              <a:t>afianza</a:t>
            </a:r>
            <a:r>
              <a:rPr lang="en-US" sz="1600" dirty="0" smtClean="0"/>
              <a:t> el </a:t>
            </a:r>
            <a:r>
              <a:rPr lang="en-US" sz="1600" dirty="0" err="1" smtClean="0"/>
              <a:t>compromiso</a:t>
            </a:r>
            <a:r>
              <a:rPr lang="en-US" sz="1600" dirty="0" smtClean="0"/>
              <a:t> </a:t>
            </a:r>
            <a:r>
              <a:rPr lang="en-US" sz="1600" dirty="0" err="1" smtClean="0"/>
              <a:t>tanto</a:t>
            </a:r>
            <a:r>
              <a:rPr lang="en-US" sz="1600" dirty="0" smtClean="0"/>
              <a:t> del </a:t>
            </a:r>
            <a:r>
              <a:rPr lang="en-US" sz="1600" dirty="0" err="1" smtClean="0"/>
              <a:t>cuidador</a:t>
            </a:r>
            <a:r>
              <a:rPr lang="en-US" sz="1600" dirty="0" smtClean="0"/>
              <a:t> </a:t>
            </a:r>
            <a:r>
              <a:rPr lang="en-US" sz="1600" dirty="0" err="1" smtClean="0"/>
              <a:t>como</a:t>
            </a:r>
            <a:r>
              <a:rPr lang="en-US" sz="1600" dirty="0" smtClean="0"/>
              <a:t> del </a:t>
            </a:r>
            <a:r>
              <a:rPr lang="en-US" sz="1600" dirty="0" err="1" smtClean="0"/>
              <a:t>enfermo</a:t>
            </a:r>
            <a:endParaRPr lang="en-US" sz="1600" dirty="0" smtClean="0"/>
          </a:p>
          <a:p>
            <a:pPr lvl="1"/>
            <a:r>
              <a:rPr lang="en-US" sz="1600" dirty="0" err="1" smtClean="0"/>
              <a:t>Talleres</a:t>
            </a:r>
            <a:r>
              <a:rPr lang="en-US" sz="1600" dirty="0" smtClean="0"/>
              <a:t> </a:t>
            </a:r>
            <a:r>
              <a:rPr lang="en-US" sz="1600" dirty="0" err="1" smtClean="0"/>
              <a:t>especiales</a:t>
            </a:r>
            <a:r>
              <a:rPr lang="en-US" sz="1600" dirty="0" smtClean="0"/>
              <a:t> </a:t>
            </a:r>
            <a:r>
              <a:rPr lang="en-US" sz="1600" dirty="0" err="1" smtClean="0"/>
              <a:t>que</a:t>
            </a:r>
            <a:r>
              <a:rPr lang="en-US" sz="1600" dirty="0" smtClean="0"/>
              <a:t> </a:t>
            </a:r>
            <a:r>
              <a:rPr lang="en-US" sz="1600" dirty="0" err="1" smtClean="0"/>
              <a:t>ayudan</a:t>
            </a:r>
            <a:r>
              <a:rPr lang="en-US" sz="1600" dirty="0" smtClean="0"/>
              <a:t> a resolver </a:t>
            </a:r>
            <a:r>
              <a:rPr lang="en-US" sz="1600" dirty="0" err="1" smtClean="0"/>
              <a:t>problemas</a:t>
            </a:r>
            <a:r>
              <a:rPr lang="en-US" sz="1600" dirty="0" smtClean="0"/>
              <a:t>, saber </a:t>
            </a:r>
            <a:r>
              <a:rPr lang="en-US" sz="1600" dirty="0" err="1" smtClean="0"/>
              <a:t>escuchar</a:t>
            </a:r>
            <a:r>
              <a:rPr lang="en-US" sz="1600" dirty="0" smtClean="0"/>
              <a:t> y </a:t>
            </a:r>
            <a:r>
              <a:rPr lang="en-US" sz="1600" dirty="0" err="1" smtClean="0"/>
              <a:t>desarrollar</a:t>
            </a:r>
            <a:r>
              <a:rPr lang="en-US" sz="1600" dirty="0" smtClean="0"/>
              <a:t> </a:t>
            </a:r>
            <a:r>
              <a:rPr lang="en-US" sz="1600" dirty="0" err="1" smtClean="0"/>
              <a:t>técnicas</a:t>
            </a:r>
            <a:r>
              <a:rPr lang="en-US" sz="1600" dirty="0" smtClean="0"/>
              <a:t> de </a:t>
            </a:r>
            <a:r>
              <a:rPr lang="en-US" sz="1600" dirty="0" err="1" smtClean="0"/>
              <a:t>comunicación</a:t>
            </a:r>
            <a:endParaRPr lang="en-US" sz="1600" dirty="0" smtClean="0"/>
          </a:p>
          <a:p>
            <a:pPr lvl="1"/>
            <a:r>
              <a:rPr lang="en-US" sz="1600" dirty="0" err="1" smtClean="0"/>
              <a:t>Atrae</a:t>
            </a:r>
            <a:r>
              <a:rPr lang="en-US" sz="1600" dirty="0" smtClean="0"/>
              <a:t> </a:t>
            </a:r>
            <a:r>
              <a:rPr lang="en-US" sz="1600" dirty="0" err="1" smtClean="0"/>
              <a:t>poblaciones</a:t>
            </a:r>
            <a:r>
              <a:rPr lang="en-US" sz="1600" dirty="0" smtClean="0"/>
              <a:t> de </a:t>
            </a:r>
            <a:r>
              <a:rPr lang="en-US" sz="1600" dirty="0" err="1" smtClean="0"/>
              <a:t>difícil</a:t>
            </a:r>
            <a:r>
              <a:rPr lang="en-US" sz="1600" dirty="0" smtClean="0"/>
              <a:t> </a:t>
            </a:r>
            <a:r>
              <a:rPr lang="en-US" sz="1600" dirty="0" err="1" smtClean="0"/>
              <a:t>acceso</a:t>
            </a:r>
            <a:r>
              <a:rPr lang="en-US" sz="1600" dirty="0" smtClean="0"/>
              <a:t>, </a:t>
            </a:r>
            <a:r>
              <a:rPr lang="en-US" sz="1600" dirty="0" err="1" smtClean="0"/>
              <a:t>por</a:t>
            </a:r>
            <a:r>
              <a:rPr lang="en-US" sz="1600" dirty="0" smtClean="0"/>
              <a:t> </a:t>
            </a:r>
            <a:r>
              <a:rPr lang="en-US" sz="1600" dirty="0" err="1" smtClean="0"/>
              <a:t>ejemplo</a:t>
            </a:r>
            <a:r>
              <a:rPr lang="en-US" sz="1600" dirty="0" smtClean="0"/>
              <a:t>, los </a:t>
            </a:r>
            <a:r>
              <a:rPr lang="en-US" sz="1600" dirty="0" err="1" smtClean="0"/>
              <a:t>hispanos</a:t>
            </a:r>
            <a:endParaRPr lang="en-US" sz="1600" dirty="0" smtClean="0"/>
          </a:p>
          <a:p>
            <a:pPr lvl="1"/>
            <a:r>
              <a:rPr lang="en-US" sz="1600" dirty="0" err="1" smtClean="0"/>
              <a:t>Importancia</a:t>
            </a:r>
            <a:r>
              <a:rPr lang="en-US" sz="1600" dirty="0" smtClean="0"/>
              <a:t> del </a:t>
            </a:r>
            <a:r>
              <a:rPr lang="en-US" sz="1600" dirty="0" err="1" smtClean="0"/>
              <a:t>papel</a:t>
            </a:r>
            <a:r>
              <a:rPr lang="en-US" sz="1600" dirty="0" smtClean="0"/>
              <a:t> de la </a:t>
            </a:r>
            <a:r>
              <a:rPr lang="en-US" sz="1600" dirty="0" err="1" smtClean="0"/>
              <a:t>familia</a:t>
            </a:r>
            <a:r>
              <a:rPr lang="en-US" sz="1600" dirty="0" smtClean="0"/>
              <a:t> en la </a:t>
            </a:r>
            <a:r>
              <a:rPr lang="en-US" sz="1600" dirty="0" err="1" smtClean="0"/>
              <a:t>rehabilitación</a:t>
            </a:r>
            <a:r>
              <a:rPr lang="en-US" sz="1600" dirty="0" smtClean="0"/>
              <a:t> </a:t>
            </a:r>
            <a:r>
              <a:rPr lang="en-US" sz="1600" dirty="0" err="1" smtClean="0"/>
              <a:t>psiquiátrica</a:t>
            </a:r>
            <a:r>
              <a:rPr lang="en-US" sz="1600" dirty="0" smtClean="0"/>
              <a:t> </a:t>
            </a:r>
            <a:endParaRPr lang="en-US" sz="1600" dirty="0"/>
          </a:p>
        </p:txBody>
      </p:sp>
      <p:sp>
        <p:nvSpPr>
          <p:cNvPr id="5" name="TextBox 4"/>
          <p:cNvSpPr txBox="1"/>
          <p:nvPr/>
        </p:nvSpPr>
        <p:spPr>
          <a:xfrm>
            <a:off x="5796136" y="6309320"/>
            <a:ext cx="2438400" cy="381000"/>
          </a:xfrm>
          <a:prstGeom prst="rect">
            <a:avLst/>
          </a:prstGeom>
          <a:noFill/>
        </p:spPr>
        <p:txBody>
          <a:bodyPr wrap="square" rtlCol="0">
            <a:spAutoFit/>
          </a:bodyPr>
          <a:lstStyle/>
          <a:p>
            <a:r>
              <a:rPr lang="en-US" dirty="0" err="1" smtClean="0"/>
              <a:t>Nami.org</a:t>
            </a:r>
            <a:r>
              <a:rPr lang="en-US" dirty="0" smtClean="0"/>
              <a:t> (2014)</a:t>
            </a:r>
            <a:endParaRPr lang="en-US" dirty="0"/>
          </a:p>
        </p:txBody>
      </p:sp>
    </p:spTree>
    <p:extLst>
      <p:ext uri="{BB962C8B-B14F-4D97-AF65-F5344CB8AC3E}">
        <p14:creationId xmlns:p14="http://schemas.microsoft.com/office/powerpoint/2010/main" val="52230625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51520" y="260648"/>
            <a:ext cx="7772400" cy="762000"/>
          </a:xfrm>
        </p:spPr>
        <p:txBody>
          <a:bodyPr/>
          <a:lstStyle/>
          <a:p>
            <a:pPr eaLnBrk="1" fontAlgn="auto" hangingPunct="1">
              <a:spcAft>
                <a:spcPts val="0"/>
              </a:spcAft>
              <a:defRPr/>
            </a:pPr>
            <a:r>
              <a:rPr lang="en-US" dirty="0" err="1" smtClean="0">
                <a:latin typeface="Calibri" pitchFamily="34" charset="0"/>
              </a:rPr>
              <a:t>Referencias</a:t>
            </a:r>
            <a:endParaRPr lang="en-US" dirty="0">
              <a:latin typeface="Calibri" pitchFamily="34" charset="0"/>
            </a:endParaRPr>
          </a:p>
        </p:txBody>
      </p:sp>
      <p:sp>
        <p:nvSpPr>
          <p:cNvPr id="29698" name="Subtitle 2"/>
          <p:cNvSpPr>
            <a:spLocks noGrp="1"/>
          </p:cNvSpPr>
          <p:nvPr>
            <p:ph type="subTitle" idx="4294967295"/>
          </p:nvPr>
        </p:nvSpPr>
        <p:spPr>
          <a:xfrm>
            <a:off x="323528" y="1268760"/>
            <a:ext cx="7543800" cy="5029200"/>
          </a:xfrm>
        </p:spPr>
        <p:txBody>
          <a:bodyPr/>
          <a:lstStyle/>
          <a:p>
            <a:pPr eaLnBrk="1" hangingPunct="1">
              <a:lnSpc>
                <a:spcPct val="80000"/>
              </a:lnSpc>
            </a:pPr>
            <a:r>
              <a:rPr lang="en-US" sz="1400" dirty="0" smtClean="0">
                <a:latin typeface="Calibri" pitchFamily="34" charset="0"/>
              </a:rPr>
              <a:t>Health Financing and Sustainability Project. (1990). Health Services for Low-Income Families: Extending Coverage Through Prepayment Plans in the Dominican Republic. Bethesda, MD: La </a:t>
            </a:r>
            <a:r>
              <a:rPr lang="en-US" sz="1400" dirty="0" err="1" smtClean="0">
                <a:latin typeface="Calibri" pitchFamily="34" charset="0"/>
              </a:rPr>
              <a:t>Forgia</a:t>
            </a:r>
            <a:r>
              <a:rPr lang="en-US" sz="1400" dirty="0" smtClean="0">
                <a:latin typeface="Calibri" pitchFamily="34" charset="0"/>
              </a:rPr>
              <a:t>, G.M. </a:t>
            </a:r>
            <a:endParaRPr lang="es-PE" sz="1400" dirty="0" smtClean="0">
              <a:latin typeface="Calibri" pitchFamily="34" charset="0"/>
            </a:endParaRPr>
          </a:p>
          <a:p>
            <a:pPr eaLnBrk="1" hangingPunct="1">
              <a:lnSpc>
                <a:spcPct val="80000"/>
              </a:lnSpc>
            </a:pPr>
            <a:r>
              <a:rPr lang="es-PE" sz="1400" dirty="0" smtClean="0">
                <a:latin typeface="Calibri" pitchFamily="34" charset="0"/>
              </a:rPr>
              <a:t>Jane-Llopis, E. (2004). La Eficacia de la Promocion de la Salud Mental y la Prevencion de los trastornos mentales. </a:t>
            </a:r>
            <a:r>
              <a:rPr lang="en-US" sz="1400" i="1" dirty="0" smtClean="0">
                <a:latin typeface="Calibri" pitchFamily="34" charset="0"/>
              </a:rPr>
              <a:t>Rev. </a:t>
            </a:r>
            <a:r>
              <a:rPr lang="en-US" sz="1400" i="1" dirty="0" err="1" smtClean="0">
                <a:latin typeface="Calibri" pitchFamily="34" charset="0"/>
              </a:rPr>
              <a:t>Asoc</a:t>
            </a:r>
            <a:r>
              <a:rPr lang="en-US" sz="1400" i="1" dirty="0" smtClean="0">
                <a:latin typeface="Calibri" pitchFamily="34" charset="0"/>
              </a:rPr>
              <a:t>. Esp. </a:t>
            </a:r>
            <a:r>
              <a:rPr lang="en-US" sz="1400" i="1" dirty="0" err="1" smtClean="0">
                <a:latin typeface="Calibri" pitchFamily="34" charset="0"/>
              </a:rPr>
              <a:t>Neuropsiq</a:t>
            </a:r>
            <a:r>
              <a:rPr lang="en-US" sz="1400" dirty="0" smtClean="0">
                <a:latin typeface="Calibri" pitchFamily="34" charset="0"/>
              </a:rPr>
              <a:t>., 89, 67-77. </a:t>
            </a:r>
          </a:p>
          <a:p>
            <a:pPr eaLnBrk="1" hangingPunct="1">
              <a:lnSpc>
                <a:spcPct val="80000"/>
              </a:lnSpc>
            </a:pPr>
            <a:r>
              <a:rPr lang="en-US" sz="1400" dirty="0" smtClean="0">
                <a:latin typeface="Calibri" pitchFamily="34" charset="0"/>
              </a:rPr>
              <a:t>Mesa-</a:t>
            </a:r>
            <a:r>
              <a:rPr lang="en-US" sz="1400" dirty="0" err="1" smtClean="0">
                <a:latin typeface="Calibri" pitchFamily="34" charset="0"/>
              </a:rPr>
              <a:t>Lago</a:t>
            </a:r>
            <a:r>
              <a:rPr lang="en-US" sz="1400" dirty="0" smtClean="0">
                <a:latin typeface="Calibri" pitchFamily="34" charset="0"/>
              </a:rPr>
              <a:t>, C. (2008). Social Protection in Chile: Reforms to Improve Equity. </a:t>
            </a:r>
            <a:r>
              <a:rPr lang="en-US" sz="1400" i="1" dirty="0" smtClean="0">
                <a:latin typeface="Calibri" pitchFamily="34" charset="0"/>
              </a:rPr>
              <a:t>International </a:t>
            </a:r>
            <a:r>
              <a:rPr lang="en-US" sz="1400" i="1" dirty="0" err="1" smtClean="0">
                <a:latin typeface="Calibri" pitchFamily="34" charset="0"/>
              </a:rPr>
              <a:t>Labour</a:t>
            </a:r>
            <a:r>
              <a:rPr lang="en-US" sz="1400" i="1" dirty="0" smtClean="0">
                <a:latin typeface="Calibri" pitchFamily="34" charset="0"/>
              </a:rPr>
              <a:t> Review</a:t>
            </a:r>
            <a:r>
              <a:rPr lang="en-US" sz="1400" dirty="0" smtClean="0">
                <a:latin typeface="Calibri" pitchFamily="34" charset="0"/>
              </a:rPr>
              <a:t>, 147 (4), 377-402. </a:t>
            </a:r>
          </a:p>
          <a:p>
            <a:pPr eaLnBrk="1" hangingPunct="1">
              <a:lnSpc>
                <a:spcPct val="80000"/>
              </a:lnSpc>
            </a:pPr>
            <a:r>
              <a:rPr lang="en-US" sz="1400" dirty="0" smtClean="0">
                <a:latin typeface="Calibri" pitchFamily="34" charset="0"/>
              </a:rPr>
              <a:t>National Association of </a:t>
            </a:r>
            <a:r>
              <a:rPr lang="en-US" sz="1400" dirty="0">
                <a:latin typeface="Calibri" pitchFamily="34" charset="0"/>
              </a:rPr>
              <a:t>Mental </a:t>
            </a:r>
            <a:r>
              <a:rPr lang="en-US" sz="1400" dirty="0" smtClean="0">
                <a:latin typeface="Calibri" pitchFamily="34" charset="0"/>
              </a:rPr>
              <a:t>Illness, Family to Family Program (</a:t>
            </a:r>
            <a:r>
              <a:rPr lang="en-US" sz="1400" dirty="0">
                <a:latin typeface="Calibri" pitchFamily="34" charset="0"/>
              </a:rPr>
              <a:t>2014). </a:t>
            </a:r>
            <a:r>
              <a:rPr lang="en-US" sz="1400" dirty="0">
                <a:solidFill>
                  <a:srgbClr val="898989"/>
                </a:solidFill>
                <a:latin typeface="Calibri" pitchFamily="34" charset="0"/>
                <a:hlinkClick r:id="rId2"/>
              </a:rPr>
              <a:t>http://www.nami.org/Template.cfm?Section=Family-to-Family&amp;lstid=</a:t>
            </a:r>
            <a:r>
              <a:rPr lang="en-US" sz="1400" dirty="0" smtClean="0">
                <a:solidFill>
                  <a:srgbClr val="898989"/>
                </a:solidFill>
                <a:latin typeface="Calibri" pitchFamily="34" charset="0"/>
                <a:hlinkClick r:id="rId2"/>
              </a:rPr>
              <a:t>605</a:t>
            </a:r>
            <a:r>
              <a:rPr lang="en-US" sz="1400" dirty="0" smtClean="0">
                <a:solidFill>
                  <a:srgbClr val="898989"/>
                </a:solidFill>
                <a:latin typeface="Calibri" pitchFamily="34" charset="0"/>
              </a:rPr>
              <a:t> </a:t>
            </a:r>
          </a:p>
          <a:p>
            <a:pPr eaLnBrk="1" hangingPunct="1">
              <a:lnSpc>
                <a:spcPct val="80000"/>
              </a:lnSpc>
            </a:pPr>
            <a:r>
              <a:rPr lang="es-PE" sz="1400" dirty="0" smtClean="0">
                <a:latin typeface="Calibri" pitchFamily="34" charset="0"/>
              </a:rPr>
              <a:t>Pan American Health Organizatoino. </a:t>
            </a:r>
            <a:r>
              <a:rPr lang="es-PE" sz="1400" i="1" dirty="0" smtClean="0">
                <a:latin typeface="Calibri" pitchFamily="34" charset="0"/>
              </a:rPr>
              <a:t>Health Systems Profile: Dominican Republic 2007 [Data file]. Retrieved from </a:t>
            </a:r>
            <a:r>
              <a:rPr lang="es-PE" sz="1200" i="1" dirty="0" smtClean="0">
                <a:latin typeface="Calibri" pitchFamily="34" charset="0"/>
                <a:hlinkClick r:id="rId3"/>
              </a:rPr>
              <a:t>http://www.lachealthsys.org/index.php?option=com_content&amp;task=view&amp;id=373&amp;Itemid=450</a:t>
            </a:r>
            <a:r>
              <a:rPr lang="es-PE" sz="1200" i="1" dirty="0" smtClean="0">
                <a:latin typeface="Calibri" pitchFamily="34" charset="0"/>
              </a:rPr>
              <a:t> (accessed, 1, February, 2011)</a:t>
            </a:r>
            <a:r>
              <a:rPr lang="es-PE" sz="1400" i="1" dirty="0" smtClean="0">
                <a:latin typeface="Calibri" pitchFamily="34" charset="0"/>
              </a:rPr>
              <a:t>.</a:t>
            </a:r>
          </a:p>
          <a:p>
            <a:pPr eaLnBrk="1" hangingPunct="1">
              <a:lnSpc>
                <a:spcPct val="80000"/>
              </a:lnSpc>
            </a:pPr>
            <a:r>
              <a:rPr lang="en-US" sz="1400" dirty="0">
                <a:latin typeface="Calibri" pitchFamily="34" charset="0"/>
              </a:rPr>
              <a:t>SAMHSA, National Consensus Conference (2004). </a:t>
            </a:r>
            <a:r>
              <a:rPr lang="en-US" sz="1400" dirty="0">
                <a:latin typeface="Calibri" pitchFamily="34" charset="0"/>
                <a:hlinkClick r:id="rId4"/>
              </a:rPr>
              <a:t>http://www.apa.org/monitor/2012/01/recovery-principles.aspx</a:t>
            </a:r>
            <a:r>
              <a:rPr lang="en-US" sz="1400" dirty="0">
                <a:latin typeface="Calibri" pitchFamily="34" charset="0"/>
              </a:rPr>
              <a:t>. </a:t>
            </a:r>
          </a:p>
          <a:p>
            <a:pPr eaLnBrk="1" hangingPunct="1">
              <a:lnSpc>
                <a:spcPct val="80000"/>
              </a:lnSpc>
            </a:pPr>
            <a:r>
              <a:rPr lang="en-US" sz="1400" dirty="0">
                <a:latin typeface="Calibri" pitchFamily="34" charset="0"/>
              </a:rPr>
              <a:t>SAMHSA, Stages in Treatment and Core Process, Evidenced Based Practices (2010). </a:t>
            </a:r>
            <a:r>
              <a:rPr lang="en-US" sz="1400" dirty="0">
                <a:latin typeface="Calibri" pitchFamily="34" charset="0"/>
                <a:hlinkClick r:id="rId5"/>
              </a:rPr>
              <a:t>http://store.samhsa.gov/shin/content//SMA08-4367/TrainingFrontlineStaff-ITC.pdf</a:t>
            </a:r>
            <a:r>
              <a:rPr lang="en-US" sz="1400" dirty="0">
                <a:latin typeface="Calibri" pitchFamily="34" charset="0"/>
              </a:rPr>
              <a:t> </a:t>
            </a:r>
            <a:endParaRPr lang="es-PE" sz="1400" i="1" dirty="0" smtClean="0">
              <a:latin typeface="Calibri" pitchFamily="34" charset="0"/>
            </a:endParaRPr>
          </a:p>
          <a:p>
            <a:pPr eaLnBrk="1" hangingPunct="1">
              <a:lnSpc>
                <a:spcPct val="80000"/>
              </a:lnSpc>
            </a:pPr>
            <a:r>
              <a:rPr lang="en-US" sz="1400" i="1" dirty="0" smtClean="0">
                <a:latin typeface="Calibri" pitchFamily="34" charset="0"/>
              </a:rPr>
              <a:t>Santana, I. &amp; </a:t>
            </a:r>
            <a:r>
              <a:rPr lang="en-US" sz="1400" i="1" dirty="0" err="1" smtClean="0">
                <a:latin typeface="Calibri" pitchFamily="34" charset="0"/>
              </a:rPr>
              <a:t>Rathe</a:t>
            </a:r>
            <a:r>
              <a:rPr lang="en-US" sz="1400" i="1" dirty="0" smtClean="0">
                <a:latin typeface="Calibri" pitchFamily="34" charset="0"/>
              </a:rPr>
              <a:t>, M. (1994). Setting a New Agenda for the Dominican Republic. In </a:t>
            </a:r>
            <a:r>
              <a:rPr lang="en-US" sz="1400" i="1" dirty="0" err="1" smtClean="0">
                <a:latin typeface="Calibri" pitchFamily="34" charset="0"/>
              </a:rPr>
              <a:t>Aedo</a:t>
            </a:r>
            <a:r>
              <a:rPr lang="en-US" sz="1400" i="1" dirty="0" smtClean="0">
                <a:latin typeface="Calibri" pitchFamily="34" charset="0"/>
              </a:rPr>
              <a:t>, C. &amp; </a:t>
            </a:r>
            <a:r>
              <a:rPr lang="en-US" sz="1400" i="1" dirty="0" err="1" smtClean="0">
                <a:latin typeface="Calibri" pitchFamily="34" charset="0"/>
              </a:rPr>
              <a:t>Larrannaga</a:t>
            </a:r>
            <a:r>
              <a:rPr lang="en-US" sz="1400" i="1" dirty="0" smtClean="0">
                <a:latin typeface="Calibri" pitchFamily="34" charset="0"/>
              </a:rPr>
              <a:t>, O. (Eds.), Social Service Delivery Systems: An Agenda for Reform (91-126). Washington, DC: Inter-American Development Bank.</a:t>
            </a:r>
          </a:p>
          <a:p>
            <a:pPr eaLnBrk="1" hangingPunct="1">
              <a:lnSpc>
                <a:spcPct val="80000"/>
              </a:lnSpc>
            </a:pPr>
            <a:r>
              <a:rPr lang="en-US" sz="1400" i="1" dirty="0" err="1" smtClean="0">
                <a:latin typeface="Calibri" pitchFamily="34" charset="0"/>
              </a:rPr>
              <a:t>Saracostti</a:t>
            </a:r>
            <a:r>
              <a:rPr lang="en-US" sz="1400" i="1" dirty="0" smtClean="0">
                <a:latin typeface="Calibri" pitchFamily="34" charset="0"/>
              </a:rPr>
              <a:t>, M. (2003). The Chile </a:t>
            </a:r>
            <a:r>
              <a:rPr lang="en-US" sz="1400" i="1" dirty="0" err="1" smtClean="0">
                <a:latin typeface="Calibri" pitchFamily="34" charset="0"/>
              </a:rPr>
              <a:t>Solidario</a:t>
            </a:r>
            <a:r>
              <a:rPr lang="en-US" sz="1400" i="1" dirty="0" smtClean="0">
                <a:latin typeface="Calibri" pitchFamily="34" charset="0"/>
              </a:rPr>
              <a:t> System. The Role of Social Work. International Social Work, 51 (4), 566-572. </a:t>
            </a:r>
          </a:p>
          <a:p>
            <a:pPr eaLnBrk="1" hangingPunct="1">
              <a:lnSpc>
                <a:spcPct val="80000"/>
              </a:lnSpc>
            </a:pPr>
            <a:r>
              <a:rPr lang="en-US" sz="1400" i="1" dirty="0" err="1" smtClean="0">
                <a:latin typeface="Calibri" pitchFamily="34" charset="0"/>
              </a:rPr>
              <a:t>Saracostti</a:t>
            </a:r>
            <a:r>
              <a:rPr lang="en-US" sz="1400" i="1" dirty="0" smtClean="0">
                <a:latin typeface="Calibri" pitchFamily="34" charset="0"/>
              </a:rPr>
              <a:t>, M. (2010). Constructing Chile’s Social Protection: From Early Childhood to Old Age. International Social Work, 53 (4), 568-574.</a:t>
            </a:r>
            <a:r>
              <a:rPr lang="en-US" sz="1400" dirty="0" smtClean="0">
                <a:latin typeface="Calibri" pitchFamily="34" charset="0"/>
              </a:rPr>
              <a:t> </a:t>
            </a:r>
            <a:endParaRPr lang="es-PE" sz="1400" i="1" dirty="0" smtClean="0">
              <a:latin typeface="Calibri" pitchFamily="34" charset="0"/>
            </a:endParaRPr>
          </a:p>
          <a:p>
            <a:pPr eaLnBrk="1" hangingPunct="1">
              <a:lnSpc>
                <a:spcPct val="80000"/>
              </a:lnSpc>
            </a:pPr>
            <a:r>
              <a:rPr lang="en-US" sz="1400" dirty="0" err="1" smtClean="0">
                <a:latin typeface="Calibri" pitchFamily="34" charset="0"/>
              </a:rPr>
              <a:t>Strug</a:t>
            </a:r>
            <a:r>
              <a:rPr lang="en-US" sz="1400" dirty="0" smtClean="0">
                <a:latin typeface="Calibri" pitchFamily="34" charset="0"/>
              </a:rPr>
              <a:t>, David. (2006). Community-oriented Social Work in Cuba: Government Response to Emerging Social Problems. </a:t>
            </a:r>
            <a:r>
              <a:rPr lang="en-US" sz="1400" i="1" dirty="0" smtClean="0">
                <a:latin typeface="Calibri" pitchFamily="34" charset="0"/>
              </a:rPr>
              <a:t>Social Work Education</a:t>
            </a:r>
            <a:r>
              <a:rPr lang="en-US" sz="1400" dirty="0" smtClean="0">
                <a:latin typeface="Calibri" pitchFamily="34" charset="0"/>
              </a:rPr>
              <a:t>, 25 (7), 749-762.</a:t>
            </a:r>
            <a:endParaRPr lang="en-US" sz="1400" dirty="0" smtClean="0">
              <a:solidFill>
                <a:srgbClr val="898989"/>
              </a:solidFill>
              <a:latin typeface="Calibri" pitchFamily="34" charset="0"/>
            </a:endParaRPr>
          </a:p>
          <a:p>
            <a:pPr marL="0" indent="0" eaLnBrk="1" hangingPunct="1">
              <a:lnSpc>
                <a:spcPct val="80000"/>
              </a:lnSpc>
            </a:pPr>
            <a:endParaRPr lang="en-US" sz="1400" dirty="0" smtClean="0">
              <a:solidFill>
                <a:srgbClr val="898989"/>
              </a:solidFill>
              <a:latin typeface="Calibri"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bwMode="auto">
          <a:xfrm>
            <a:off x="179512" y="188640"/>
            <a:ext cx="8050088" cy="868958"/>
          </a:xfrm>
          <a:noFill/>
        </p:spPr>
        <p:txBody>
          <a:bodyPr wrap="square" lIns="91440" tIns="45720" rIns="91440" bIns="45720" numCol="1" anchorCtr="0" compatLnSpc="1">
            <a:prstTxWarp prst="textNoShape">
              <a:avLst/>
            </a:prstTxWarp>
          </a:bodyPr>
          <a:lstStyle/>
          <a:p>
            <a:pPr eaLnBrk="1" hangingPunct="1"/>
            <a:r>
              <a:rPr lang="en-US" cap="none" dirty="0" smtClean="0">
                <a:latin typeface="Calibri" pitchFamily="34" charset="0"/>
              </a:rPr>
              <a:t>REFERENCIAS</a:t>
            </a:r>
          </a:p>
        </p:txBody>
      </p:sp>
      <p:sp>
        <p:nvSpPr>
          <p:cNvPr id="30722" name="Rectangle 3"/>
          <p:cNvSpPr>
            <a:spLocks noGrp="1"/>
          </p:cNvSpPr>
          <p:nvPr>
            <p:ph type="body" idx="4294967295"/>
          </p:nvPr>
        </p:nvSpPr>
        <p:spPr>
          <a:xfrm>
            <a:off x="304800" y="1524000"/>
            <a:ext cx="8229600" cy="4525963"/>
          </a:xfrm>
        </p:spPr>
        <p:txBody>
          <a:bodyPr/>
          <a:lstStyle/>
          <a:p>
            <a:pPr eaLnBrk="1" hangingPunct="1">
              <a:lnSpc>
                <a:spcPct val="80000"/>
              </a:lnSpc>
            </a:pPr>
            <a:r>
              <a:rPr lang="en-US" sz="1400" dirty="0" smtClean="0">
                <a:latin typeface="Calibri" pitchFamily="34" charset="0"/>
              </a:rPr>
              <a:t>United Nations. </a:t>
            </a:r>
            <a:r>
              <a:rPr lang="en-US" sz="1400" i="1" dirty="0" err="1" smtClean="0">
                <a:latin typeface="Calibri" pitchFamily="34" charset="0"/>
              </a:rPr>
              <a:t>Contexto</a:t>
            </a:r>
            <a:r>
              <a:rPr lang="en-US" sz="1400" i="1" dirty="0" smtClean="0">
                <a:latin typeface="Calibri" pitchFamily="34" charset="0"/>
              </a:rPr>
              <a:t> General y </a:t>
            </a:r>
            <a:r>
              <a:rPr lang="en-US" sz="1400" i="1" dirty="0" err="1" smtClean="0">
                <a:latin typeface="Calibri" pitchFamily="34" charset="0"/>
              </a:rPr>
              <a:t>Determinantes</a:t>
            </a:r>
            <a:r>
              <a:rPr lang="en-US" sz="1400" i="1" dirty="0" smtClean="0">
                <a:latin typeface="Calibri" pitchFamily="34" charset="0"/>
              </a:rPr>
              <a:t> de la </a:t>
            </a:r>
            <a:r>
              <a:rPr lang="en-US" sz="1400" i="1" dirty="0" err="1" smtClean="0">
                <a:latin typeface="Calibri" pitchFamily="34" charset="0"/>
              </a:rPr>
              <a:t>Salud</a:t>
            </a:r>
            <a:r>
              <a:rPr lang="en-US" sz="1400" dirty="0" smtClean="0">
                <a:latin typeface="Calibri" pitchFamily="34" charset="0"/>
              </a:rPr>
              <a:t> [Data file]. Retrieved from </a:t>
            </a:r>
            <a:r>
              <a:rPr lang="en-US" sz="1400" dirty="0" smtClean="0">
                <a:latin typeface="Calibri" pitchFamily="34" charset="0"/>
                <a:hlinkClick r:id="rId2"/>
              </a:rPr>
              <a:t>http://www.who.int/whosis/database/gis/salb_home.htm</a:t>
            </a:r>
            <a:endParaRPr lang="en-US" sz="1400" dirty="0" smtClean="0">
              <a:latin typeface="Calibri" pitchFamily="34" charset="0"/>
            </a:endParaRPr>
          </a:p>
          <a:p>
            <a:pPr eaLnBrk="1" hangingPunct="1">
              <a:lnSpc>
                <a:spcPct val="80000"/>
              </a:lnSpc>
            </a:pPr>
            <a:r>
              <a:rPr lang="en-US" sz="1400" dirty="0" smtClean="0">
                <a:latin typeface="Calibri" pitchFamily="34" charset="0"/>
              </a:rPr>
              <a:t>US Agency for International Development. </a:t>
            </a:r>
            <a:r>
              <a:rPr lang="en-US" sz="1400" i="1" dirty="0" err="1" smtClean="0">
                <a:latin typeface="Calibri" pitchFamily="34" charset="0"/>
              </a:rPr>
              <a:t>Dominian</a:t>
            </a:r>
            <a:r>
              <a:rPr lang="en-US" sz="1400" i="1" dirty="0" smtClean="0">
                <a:latin typeface="Calibri" pitchFamily="34" charset="0"/>
              </a:rPr>
              <a:t> Republic: Country Health Statistical Report</a:t>
            </a:r>
            <a:r>
              <a:rPr lang="en-US" sz="1400" dirty="0" smtClean="0">
                <a:latin typeface="Calibri" pitchFamily="34" charset="0"/>
              </a:rPr>
              <a:t> [Data file]. Retrieved from </a:t>
            </a:r>
            <a:r>
              <a:rPr lang="en-US" sz="1400" dirty="0" smtClean="0">
                <a:latin typeface="Calibri" pitchFamily="34" charset="0"/>
                <a:hlinkClick r:id="rId3"/>
              </a:rPr>
              <a:t>http://pdf.usaid.gov/pdf_docs/PNADO678.pdf</a:t>
            </a:r>
            <a:r>
              <a:rPr lang="en-US" sz="1400" dirty="0" smtClean="0">
                <a:latin typeface="Calibri" pitchFamily="34" charset="0"/>
              </a:rPr>
              <a:t>. </a:t>
            </a:r>
          </a:p>
          <a:p>
            <a:pPr eaLnBrk="1" hangingPunct="1">
              <a:lnSpc>
                <a:spcPct val="80000"/>
              </a:lnSpc>
            </a:pPr>
            <a:r>
              <a:rPr lang="en-US" sz="1400" dirty="0" smtClean="0">
                <a:latin typeface="Calibri" pitchFamily="34" charset="0"/>
              </a:rPr>
              <a:t>US Agency for International Development. </a:t>
            </a:r>
            <a:r>
              <a:rPr lang="en-US" sz="1400" i="1" dirty="0" smtClean="0">
                <a:latin typeface="Calibri" pitchFamily="34" charset="0"/>
              </a:rPr>
              <a:t>Sustained Improvement in the Health of Vulnerable Populations in the Dominican Republic </a:t>
            </a:r>
            <a:r>
              <a:rPr lang="en-US" sz="1400" dirty="0" smtClean="0">
                <a:latin typeface="Calibri" pitchFamily="34" charset="0"/>
              </a:rPr>
              <a:t>[Data file]. Retrieved from </a:t>
            </a:r>
            <a:r>
              <a:rPr lang="en-US" sz="1400" dirty="0" smtClean="0">
                <a:latin typeface="Calibri" pitchFamily="34" charset="0"/>
                <a:hlinkClick r:id="rId4"/>
              </a:rPr>
              <a:t>http://www.usaid.gov/dr/strategies.htm</a:t>
            </a:r>
            <a:r>
              <a:rPr lang="en-US" sz="1400" dirty="0" smtClean="0">
                <a:latin typeface="Calibri" pitchFamily="34" charset="0"/>
              </a:rPr>
              <a:t>.</a:t>
            </a:r>
          </a:p>
          <a:p>
            <a:pPr eaLnBrk="1" hangingPunct="1">
              <a:lnSpc>
                <a:spcPct val="80000"/>
              </a:lnSpc>
            </a:pPr>
            <a:r>
              <a:rPr lang="en-US" sz="1400" dirty="0" smtClean="0">
                <a:latin typeface="Calibri" pitchFamily="34" charset="0"/>
              </a:rPr>
              <a:t>World Health Organization. </a:t>
            </a:r>
            <a:r>
              <a:rPr lang="en-US" sz="1400" i="1" dirty="0" smtClean="0">
                <a:latin typeface="Calibri" pitchFamily="34" charset="0"/>
              </a:rPr>
              <a:t>Disease Control Priorities Related to Mental, Neurological, Developmental and Substance Abuse Disorders</a:t>
            </a:r>
            <a:r>
              <a:rPr lang="en-US" sz="1400" dirty="0" smtClean="0">
                <a:latin typeface="Calibri" pitchFamily="34" charset="0"/>
              </a:rPr>
              <a:t> [Data file]. Retrieved from </a:t>
            </a:r>
            <a:r>
              <a:rPr lang="en-US" sz="1400" dirty="0" smtClean="0">
                <a:latin typeface="Calibri" pitchFamily="34" charset="0"/>
                <a:hlinkClick r:id="rId5"/>
              </a:rPr>
              <a:t>http://www.dcp2.org/file/64/WHO_DCPP%20mental%20health%20book_final.pdf</a:t>
            </a:r>
            <a:r>
              <a:rPr lang="en-US" sz="1400" dirty="0" smtClean="0">
                <a:latin typeface="Calibri" pitchFamily="34" charset="0"/>
              </a:rPr>
              <a:t>.</a:t>
            </a:r>
          </a:p>
          <a:p>
            <a:pPr eaLnBrk="1" hangingPunct="1">
              <a:lnSpc>
                <a:spcPct val="80000"/>
              </a:lnSpc>
            </a:pPr>
            <a:r>
              <a:rPr lang="en-US" sz="1400" dirty="0" smtClean="0">
                <a:latin typeface="Calibri" pitchFamily="34" charset="0"/>
              </a:rPr>
              <a:t>World Health Organization &amp; Pan American Health Organization. Dominican Republic: Health Situation Analysis and Trends Summary [Data file]. Retrieved from </a:t>
            </a:r>
            <a:r>
              <a:rPr lang="en-US" sz="1400" dirty="0" smtClean="0">
                <a:latin typeface="Calibri" pitchFamily="34" charset="0"/>
                <a:hlinkClick r:id="rId6"/>
              </a:rPr>
              <a:t>http://www.paho.org/english/dd/ais/cp_214.htm</a:t>
            </a:r>
            <a:endParaRPr lang="en-US" sz="1400" dirty="0" smtClean="0">
              <a:latin typeface="Calibri" pitchFamily="34" charset="0"/>
            </a:endParaRPr>
          </a:p>
          <a:p>
            <a:pPr eaLnBrk="1" hangingPunct="1">
              <a:lnSpc>
                <a:spcPct val="80000"/>
              </a:lnSpc>
            </a:pPr>
            <a:r>
              <a:rPr lang="en-US" sz="1400" dirty="0" smtClean="0">
                <a:latin typeface="Calibri" pitchFamily="34" charset="0"/>
              </a:rPr>
              <a:t>World Health Organization. </a:t>
            </a:r>
            <a:r>
              <a:rPr lang="en-US" sz="1400" i="1" dirty="0" smtClean="0">
                <a:latin typeface="Calibri" pitchFamily="34" charset="0"/>
              </a:rPr>
              <a:t>Prevention of Mental Disorders Effective Interventions and Policy Options.(2004).</a:t>
            </a:r>
            <a:r>
              <a:rPr lang="en-US" sz="1400" dirty="0" smtClean="0">
                <a:latin typeface="Calibri" pitchFamily="34" charset="0"/>
              </a:rPr>
              <a:t>[Data file]. Retrieved from </a:t>
            </a:r>
            <a:r>
              <a:rPr lang="en-US" sz="1400" dirty="0" smtClean="0">
                <a:latin typeface="Calibri" pitchFamily="34" charset="0"/>
                <a:hlinkClick r:id="rId7"/>
              </a:rPr>
              <a:t>http://www.who.int/mental_health/evidence/en/prevention_of_mental_disorders_sr.pdf</a:t>
            </a:r>
            <a:r>
              <a:rPr lang="en-US" sz="1400" dirty="0" smtClean="0">
                <a:latin typeface="Calibri" pitchFamily="34" charset="0"/>
              </a:rPr>
              <a:t> . </a:t>
            </a:r>
          </a:p>
          <a:p>
            <a:pPr eaLnBrk="1" hangingPunct="1">
              <a:lnSpc>
                <a:spcPct val="80000"/>
              </a:lnSpc>
            </a:pPr>
            <a:r>
              <a:rPr lang="en-US" sz="1400" dirty="0" smtClean="0">
                <a:latin typeface="Calibri" pitchFamily="34" charset="0"/>
              </a:rPr>
              <a:t>World Health Organization and Pan American Health Organization. (2009). </a:t>
            </a:r>
            <a:r>
              <a:rPr lang="en-US" sz="1400" i="1" dirty="0" smtClean="0">
                <a:latin typeface="Calibri" pitchFamily="34" charset="0"/>
              </a:rPr>
              <a:t>WHO-AIMS Report on Mental Health Systems in Central America and Dominican Republic</a:t>
            </a:r>
            <a:r>
              <a:rPr lang="en-US" sz="1400" dirty="0" smtClean="0">
                <a:latin typeface="Calibri" pitchFamily="34" charset="0"/>
              </a:rPr>
              <a:t> [Data file]. Retrieved from </a:t>
            </a:r>
            <a:r>
              <a:rPr lang="en-US" sz="1400" dirty="0" smtClean="0">
                <a:latin typeface="Calibri" pitchFamily="34" charset="0"/>
                <a:hlinkClick r:id="rId8"/>
              </a:rPr>
              <a:t>http://www.who.int/mental_health/evidence/WHO-AIMS/en/</a:t>
            </a:r>
            <a:r>
              <a:rPr lang="en-US" sz="1400" dirty="0" smtClean="0">
                <a:latin typeface="Calibri" pitchFamily="34" charset="0"/>
              </a:rPr>
              <a:t>. </a:t>
            </a:r>
          </a:p>
          <a:p>
            <a:pPr eaLnBrk="1" hangingPunct="1">
              <a:lnSpc>
                <a:spcPct val="80000"/>
              </a:lnSpc>
            </a:pPr>
            <a:endParaRPr lang="en-US" sz="1400" dirty="0" smtClean="0">
              <a:latin typeface="Calibri"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p:nvPr>
        </p:nvSpPr>
        <p:spPr bwMode="auto"/>
        <p:txBody>
          <a:bodyPr wrap="square" lIns="91440" tIns="45720" rIns="91440" bIns="45720" numCol="1" anchorCtr="0" compatLnSpc="1">
            <a:prstTxWarp prst="textNoShape">
              <a:avLst/>
            </a:prstTxWarp>
          </a:bodyPr>
          <a:lstStyle/>
          <a:p>
            <a:r>
              <a:rPr lang="en-US" cap="none" smtClean="0">
                <a:latin typeface="Calibri" pitchFamily="34" charset="0"/>
              </a:rPr>
              <a:t>Estudio</a:t>
            </a:r>
            <a:r>
              <a:rPr lang="en-US" cap="none" dirty="0" smtClean="0">
                <a:latin typeface="Calibri" pitchFamily="34" charset="0"/>
              </a:rPr>
              <a:t> de investigación</a:t>
            </a:r>
          </a:p>
        </p:txBody>
      </p:sp>
      <p:sp>
        <p:nvSpPr>
          <p:cNvPr id="17410" name="Rectangle 3"/>
          <p:cNvSpPr>
            <a:spLocks noGrp="1"/>
          </p:cNvSpPr>
          <p:nvPr>
            <p:ph idx="1"/>
          </p:nvPr>
        </p:nvSpPr>
        <p:spPr/>
        <p:txBody>
          <a:bodyPr/>
          <a:lstStyle/>
          <a:p>
            <a:pPr>
              <a:lnSpc>
                <a:spcPct val="80000"/>
              </a:lnSpc>
            </a:pPr>
            <a:r>
              <a:rPr lang="en-US" sz="2000" dirty="0" smtClean="0">
                <a:latin typeface="Calibri" pitchFamily="34" charset="0"/>
              </a:rPr>
              <a:t>Diseño de estudio de investigación descriptivo, método de muestreo sin probabilidad</a:t>
            </a:r>
          </a:p>
          <a:p>
            <a:pPr>
              <a:lnSpc>
                <a:spcPct val="80000"/>
              </a:lnSpc>
            </a:pPr>
            <a:r>
              <a:rPr lang="en-US" sz="2000" dirty="0" smtClean="0">
                <a:latin typeface="Calibri" pitchFamily="34" charset="0"/>
              </a:rPr>
              <a:t>Estudio de 90 días sobre las </a:t>
            </a:r>
            <a:r>
              <a:rPr lang="en-US" sz="2000" dirty="0" err="1" smtClean="0">
                <a:latin typeface="Calibri" pitchFamily="34" charset="0"/>
              </a:rPr>
              <a:t>necesidades</a:t>
            </a:r>
            <a:r>
              <a:rPr lang="en-US" sz="2000" smtClean="0">
                <a:latin typeface="Calibri" pitchFamily="34" charset="0"/>
              </a:rPr>
              <a:t> de la salud mental en una clínica de Monte Plata, República Dominicana</a:t>
            </a:r>
          </a:p>
          <a:p>
            <a:pPr lvl="1">
              <a:lnSpc>
                <a:spcPct val="80000"/>
              </a:lnSpc>
            </a:pPr>
            <a:r>
              <a:rPr lang="en-US" sz="1900" smtClean="0">
                <a:latin typeface="Calibri" pitchFamily="34" charset="0"/>
              </a:rPr>
              <a:t>Observaciones de pacientes en la clínica de VIH/SIDA</a:t>
            </a:r>
          </a:p>
          <a:p>
            <a:pPr lvl="1">
              <a:lnSpc>
                <a:spcPct val="80000"/>
              </a:lnSpc>
            </a:pPr>
            <a:r>
              <a:rPr lang="en-US" sz="1900" smtClean="0">
                <a:latin typeface="Calibri" pitchFamily="34" charset="0"/>
              </a:rPr>
              <a:t>Entrevista a equipos médicos y administrativos</a:t>
            </a:r>
          </a:p>
          <a:p>
            <a:pPr>
              <a:lnSpc>
                <a:spcPct val="80000"/>
              </a:lnSpc>
            </a:pPr>
            <a:r>
              <a:rPr lang="en-US" sz="2000" smtClean="0">
                <a:latin typeface="Calibri" pitchFamily="34" charset="0"/>
              </a:rPr>
              <a:t>Entrevistas exhaustivas con las siguientes organizaciones:</a:t>
            </a:r>
          </a:p>
          <a:p>
            <a:pPr lvl="1">
              <a:lnSpc>
                <a:spcPct val="80000"/>
              </a:lnSpc>
            </a:pPr>
            <a:r>
              <a:rPr lang="en-US" sz="1900" smtClean="0">
                <a:latin typeface="Calibri" pitchFamily="34" charset="0"/>
              </a:rPr>
              <a:t>Fundación Global Democracia y Desarrollo (FUNGLODE) y Global Foundation for Democracy and Development (GFDD)</a:t>
            </a:r>
          </a:p>
          <a:p>
            <a:pPr lvl="1">
              <a:lnSpc>
                <a:spcPct val="80000"/>
              </a:lnSpc>
            </a:pPr>
            <a:r>
              <a:rPr lang="en-US" sz="1900" smtClean="0">
                <a:latin typeface="Calibri" pitchFamily="34" charset="0"/>
              </a:rPr>
              <a:t>Colegio Dominicano de Psicólogos</a:t>
            </a:r>
          </a:p>
          <a:p>
            <a:pPr lvl="1">
              <a:lnSpc>
                <a:spcPct val="80000"/>
              </a:lnSpc>
            </a:pPr>
            <a:r>
              <a:rPr lang="en-US" sz="1900" smtClean="0">
                <a:latin typeface="Calibri" pitchFamily="34" charset="0"/>
              </a:rPr>
              <a:t>Universidad Iberoamericana</a:t>
            </a:r>
          </a:p>
          <a:p>
            <a:pPr lvl="1">
              <a:lnSpc>
                <a:spcPct val="80000"/>
              </a:lnSpc>
            </a:pPr>
            <a:r>
              <a:rPr lang="en-US" sz="1900" smtClean="0">
                <a:latin typeface="Calibri" pitchFamily="34" charset="0"/>
              </a:rPr>
              <a:t>Colegio Médico Dominicano</a:t>
            </a:r>
          </a:p>
          <a:p>
            <a:pPr lvl="1">
              <a:lnSpc>
                <a:spcPct val="80000"/>
              </a:lnSpc>
            </a:pPr>
            <a:r>
              <a:rPr lang="en-US" sz="1900" smtClean="0">
                <a:latin typeface="Calibri" pitchFamily="34" charset="0"/>
              </a:rPr>
              <a:t>Instituto Nacional de la Salud</a:t>
            </a:r>
          </a:p>
          <a:p>
            <a:pPr lvl="1">
              <a:lnSpc>
                <a:spcPct val="80000"/>
              </a:lnSpc>
            </a:pPr>
            <a:r>
              <a:rPr lang="en-US" sz="1900" smtClean="0">
                <a:latin typeface="Calibri" pitchFamily="34" charset="0"/>
              </a:rPr>
              <a:t>Batey Relief Alliance (BRA) Dominicana</a:t>
            </a:r>
          </a:p>
          <a:p>
            <a:pPr lvl="1">
              <a:lnSpc>
                <a:spcPct val="80000"/>
              </a:lnSpc>
            </a:pPr>
            <a:r>
              <a:rPr lang="en-US" sz="1900" smtClean="0">
                <a:latin typeface="Calibri" pitchFamily="34" charset="0"/>
              </a:rPr>
              <a:t>Consejero presidencial de salud pública, Dr. Alberto Fiallo </a:t>
            </a:r>
          </a:p>
          <a:p>
            <a:pPr>
              <a:lnSpc>
                <a:spcPct val="80000"/>
              </a:lnSpc>
            </a:pPr>
            <a:endParaRPr lang="en-US" sz="2000" smtClean="0">
              <a:latin typeface="Calibri" pitchFamily="34" charset="0"/>
            </a:endParaRPr>
          </a:p>
          <a:p>
            <a:pPr lvl="1">
              <a:lnSpc>
                <a:spcPct val="80000"/>
              </a:lnSpc>
            </a:pPr>
            <a:endParaRPr lang="en-US" sz="1900" smtClean="0">
              <a:latin typeface="Calibri" pitchFamily="34" charset="0"/>
            </a:endParaRPr>
          </a:p>
          <a:p>
            <a:pPr lvl="1">
              <a:lnSpc>
                <a:spcPct val="80000"/>
              </a:lnSpc>
            </a:pPr>
            <a:endParaRPr lang="en-US" sz="1900" smtClean="0">
              <a:latin typeface="Calibri" pitchFamily="34" charset="0"/>
            </a:endParaRPr>
          </a:p>
          <a:p>
            <a:pPr lvl="1">
              <a:lnSpc>
                <a:spcPct val="80000"/>
              </a:lnSpc>
            </a:pPr>
            <a:endParaRPr lang="en-US" sz="1900" smtClean="0">
              <a:latin typeface="Calibri"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a:xfrm>
            <a:off x="179512" y="260648"/>
            <a:ext cx="9144000" cy="1143000"/>
          </a:xfrm>
        </p:spPr>
        <p:txBody>
          <a:bodyPr>
            <a:normAutofit/>
          </a:bodyPr>
          <a:lstStyle/>
          <a:p>
            <a:pPr eaLnBrk="1" fontAlgn="auto" hangingPunct="1">
              <a:spcAft>
                <a:spcPts val="0"/>
              </a:spcAft>
              <a:defRPr/>
            </a:pPr>
            <a:r>
              <a:rPr lang="en-US" sz="2600" dirty="0" err="1" smtClean="0">
                <a:latin typeface="Calibri" pitchFamily="34" charset="0"/>
              </a:rPr>
              <a:t>República</a:t>
            </a:r>
            <a:r>
              <a:rPr lang="en-US" sz="2600" dirty="0" smtClean="0">
                <a:latin typeface="Calibri" pitchFamily="34" charset="0"/>
              </a:rPr>
              <a:t> </a:t>
            </a:r>
            <a:r>
              <a:rPr lang="en-US" sz="2600" dirty="0" err="1" smtClean="0">
                <a:latin typeface="Calibri" pitchFamily="34" charset="0"/>
              </a:rPr>
              <a:t>Dominicana</a:t>
            </a:r>
            <a:r>
              <a:rPr lang="en-US" sz="2600" dirty="0" smtClean="0">
                <a:latin typeface="Calibri" pitchFamily="34" charset="0"/>
              </a:rPr>
              <a:t> </a:t>
            </a:r>
            <a:r>
              <a:rPr lang="en-US" sz="2600" dirty="0">
                <a:latin typeface="Calibri" pitchFamily="34" charset="0"/>
              </a:rPr>
              <a:t/>
            </a:r>
            <a:br>
              <a:rPr lang="en-US" sz="2600" dirty="0">
                <a:latin typeface="Calibri" pitchFamily="34" charset="0"/>
              </a:rPr>
            </a:br>
            <a:r>
              <a:rPr lang="en-US" sz="2600" dirty="0" err="1" smtClean="0">
                <a:latin typeface="Calibri" pitchFamily="34" charset="0"/>
              </a:rPr>
              <a:t>Indicadores</a:t>
            </a:r>
            <a:r>
              <a:rPr lang="en-US" sz="2600" dirty="0" smtClean="0">
                <a:latin typeface="Calibri" pitchFamily="34" charset="0"/>
              </a:rPr>
              <a:t> </a:t>
            </a:r>
            <a:r>
              <a:rPr lang="en-US" sz="2600" dirty="0" err="1" smtClean="0">
                <a:latin typeface="Calibri" pitchFamily="34" charset="0"/>
              </a:rPr>
              <a:t>internacionales</a:t>
            </a:r>
            <a:r>
              <a:rPr lang="en-US" sz="2600" dirty="0" smtClean="0">
                <a:latin typeface="Calibri" pitchFamily="34" charset="0"/>
              </a:rPr>
              <a:t> </a:t>
            </a:r>
            <a:r>
              <a:rPr lang="en-US" sz="2600" dirty="0" err="1" smtClean="0">
                <a:latin typeface="Calibri" pitchFamily="34" charset="0"/>
              </a:rPr>
              <a:t>sobre</a:t>
            </a:r>
            <a:r>
              <a:rPr lang="en-US" sz="2600" dirty="0" smtClean="0">
                <a:latin typeface="Calibri" pitchFamily="34" charset="0"/>
              </a:rPr>
              <a:t> </a:t>
            </a:r>
            <a:r>
              <a:rPr lang="en-US" sz="2600" dirty="0" err="1" smtClean="0">
                <a:latin typeface="Calibri" pitchFamily="34" charset="0"/>
              </a:rPr>
              <a:t>desarrollo</a:t>
            </a:r>
            <a:r>
              <a:rPr lang="en-US" sz="2600" dirty="0" smtClean="0">
                <a:latin typeface="Calibri" pitchFamily="34" charset="0"/>
              </a:rPr>
              <a:t> </a:t>
            </a:r>
            <a:r>
              <a:rPr lang="en-US" sz="2600" dirty="0" err="1" smtClean="0">
                <a:latin typeface="Calibri" pitchFamily="34" charset="0"/>
              </a:rPr>
              <a:t>humano</a:t>
            </a:r>
            <a:r>
              <a:rPr lang="en-US" sz="2600" dirty="0" smtClean="0">
                <a:latin typeface="Calibri" pitchFamily="34" charset="0"/>
              </a:rPr>
              <a:t> - </a:t>
            </a:r>
            <a:r>
              <a:rPr lang="en-US" sz="2600" dirty="0" err="1" smtClean="0">
                <a:latin typeface="Calibri" pitchFamily="34" charset="0"/>
              </a:rPr>
              <a:t>pnud</a:t>
            </a:r>
            <a:endParaRPr lang="en-US" sz="2600" dirty="0">
              <a:latin typeface="Calibri" pitchFamily="34" charset="0"/>
            </a:endParaRPr>
          </a:p>
        </p:txBody>
      </p:sp>
      <p:pic>
        <p:nvPicPr>
          <p:cNvPr id="18434" name="Content Placeholder 3" descr="DR HDI.jpg"/>
          <p:cNvPicPr>
            <a:picLocks noGrp="1" noChangeAspect="1"/>
          </p:cNvPicPr>
          <p:nvPr>
            <p:ph idx="4294967295"/>
          </p:nvPr>
        </p:nvPicPr>
        <p:blipFill>
          <a:blip r:embed="rId2"/>
          <a:stretch>
            <a:fillRect/>
          </a:stretch>
        </p:blipFill>
        <p:spPr>
          <a:xfrm>
            <a:off x="652191" y="1524000"/>
            <a:ext cx="6315618" cy="4525963"/>
          </a:xfr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a:xfrm>
            <a:off x="179512" y="260648"/>
            <a:ext cx="8429652" cy="1143000"/>
          </a:xfrm>
        </p:spPr>
        <p:txBody>
          <a:bodyPr>
            <a:normAutofit/>
          </a:bodyPr>
          <a:lstStyle/>
          <a:p>
            <a:pPr eaLnBrk="1" fontAlgn="auto" hangingPunct="1">
              <a:spcAft>
                <a:spcPts val="0"/>
              </a:spcAft>
              <a:defRPr/>
            </a:pPr>
            <a:r>
              <a:rPr lang="en-US" sz="3600" dirty="0" err="1" smtClean="0">
                <a:latin typeface="Calibri" pitchFamily="34" charset="0"/>
              </a:rPr>
              <a:t>Modelo</a:t>
            </a:r>
            <a:r>
              <a:rPr lang="en-US" sz="3600" dirty="0" smtClean="0">
                <a:latin typeface="Calibri" pitchFamily="34" charset="0"/>
              </a:rPr>
              <a:t> </a:t>
            </a:r>
            <a:r>
              <a:rPr lang="en-US" sz="3600" dirty="0" err="1" smtClean="0">
                <a:latin typeface="Calibri" pitchFamily="34" charset="0"/>
              </a:rPr>
              <a:t>sanitario</a:t>
            </a:r>
            <a:r>
              <a:rPr lang="en-US" sz="3600" dirty="0" smtClean="0">
                <a:latin typeface="Calibri" pitchFamily="34" charset="0"/>
              </a:rPr>
              <a:t> de la </a:t>
            </a:r>
            <a:r>
              <a:rPr lang="en-US" sz="3600" dirty="0" err="1" smtClean="0">
                <a:latin typeface="Calibri" pitchFamily="34" charset="0"/>
              </a:rPr>
              <a:t>República</a:t>
            </a:r>
            <a:r>
              <a:rPr lang="en-US" sz="3600" dirty="0" smtClean="0">
                <a:latin typeface="Calibri" pitchFamily="34" charset="0"/>
              </a:rPr>
              <a:t> </a:t>
            </a:r>
            <a:r>
              <a:rPr lang="en-US" sz="3600" dirty="0" err="1" smtClean="0">
                <a:latin typeface="Calibri" pitchFamily="34" charset="0"/>
              </a:rPr>
              <a:t>Dominicana</a:t>
            </a:r>
            <a:endParaRPr lang="en-US" sz="3600" dirty="0">
              <a:latin typeface="Calibri" pitchFamily="34" charset="0"/>
            </a:endParaRPr>
          </a:p>
        </p:txBody>
      </p:sp>
      <p:sp>
        <p:nvSpPr>
          <p:cNvPr id="19458" name="Content Placeholder 2"/>
          <p:cNvSpPr>
            <a:spLocks noGrp="1"/>
          </p:cNvSpPr>
          <p:nvPr>
            <p:ph idx="4294967295"/>
          </p:nvPr>
        </p:nvSpPr>
        <p:spPr>
          <a:xfrm>
            <a:off x="228600" y="1371600"/>
            <a:ext cx="8305800" cy="4267200"/>
          </a:xfrm>
        </p:spPr>
        <p:txBody>
          <a:bodyPr/>
          <a:lstStyle/>
          <a:p>
            <a:pPr eaLnBrk="1" hangingPunct="1">
              <a:buFontTx/>
              <a:buNone/>
            </a:pPr>
            <a:endParaRPr lang="en-US" sz="2000" dirty="0" smtClean="0">
              <a:latin typeface="Calibri" pitchFamily="34" charset="0"/>
            </a:endParaRPr>
          </a:p>
          <a:p>
            <a:pPr eaLnBrk="1" hangingPunct="1"/>
            <a:r>
              <a:rPr lang="en-US" sz="2000" dirty="0" err="1" smtClean="0">
                <a:latin typeface="Calibri" pitchFamily="34" charset="0"/>
              </a:rPr>
              <a:t>Periodo</a:t>
            </a:r>
            <a:r>
              <a:rPr lang="en-US" sz="2000" dirty="0" smtClean="0">
                <a:latin typeface="Calibri" pitchFamily="34" charset="0"/>
              </a:rPr>
              <a:t> de </a:t>
            </a:r>
            <a:r>
              <a:rPr lang="en-US" sz="2000" dirty="0" err="1" smtClean="0">
                <a:latin typeface="Calibri" pitchFamily="34" charset="0"/>
              </a:rPr>
              <a:t>transición</a:t>
            </a:r>
            <a:r>
              <a:rPr lang="en-US" sz="2000" dirty="0" smtClean="0">
                <a:latin typeface="Calibri" pitchFamily="34" charset="0"/>
              </a:rPr>
              <a:t> </a:t>
            </a:r>
            <a:r>
              <a:rPr lang="en-US" sz="2000" dirty="0" err="1" smtClean="0">
                <a:latin typeface="Calibri" pitchFamily="34" charset="0"/>
              </a:rPr>
              <a:t>para</a:t>
            </a:r>
            <a:r>
              <a:rPr lang="en-US" sz="2000" dirty="0" smtClean="0">
                <a:latin typeface="Calibri" pitchFamily="34" charset="0"/>
              </a:rPr>
              <a:t> </a:t>
            </a:r>
            <a:r>
              <a:rPr lang="en-US" sz="2000" dirty="0" err="1" smtClean="0">
                <a:latin typeface="Calibri" pitchFamily="34" charset="0"/>
              </a:rPr>
              <a:t>separar</a:t>
            </a:r>
            <a:r>
              <a:rPr lang="en-US" sz="2000" dirty="0" smtClean="0">
                <a:latin typeface="Calibri" pitchFamily="34" charset="0"/>
              </a:rPr>
              <a:t> </a:t>
            </a:r>
            <a:r>
              <a:rPr lang="en-US" sz="2000" dirty="0" err="1" smtClean="0">
                <a:latin typeface="Calibri" pitchFamily="34" charset="0"/>
              </a:rPr>
              <a:t>funciones</a:t>
            </a:r>
            <a:r>
              <a:rPr lang="en-US" sz="2000" dirty="0" smtClean="0">
                <a:latin typeface="Calibri" pitchFamily="34" charset="0"/>
              </a:rPr>
              <a:t> y </a:t>
            </a:r>
            <a:r>
              <a:rPr lang="en-US" sz="2000" dirty="0" err="1" smtClean="0">
                <a:latin typeface="Calibri" pitchFamily="34" charset="0"/>
              </a:rPr>
              <a:t>descentralizar</a:t>
            </a:r>
            <a:r>
              <a:rPr lang="en-US" sz="2000" dirty="0" smtClean="0">
                <a:latin typeface="Calibri" pitchFamily="34" charset="0"/>
              </a:rPr>
              <a:t> </a:t>
            </a:r>
            <a:r>
              <a:rPr lang="en-US" sz="2000" dirty="0" err="1" smtClean="0">
                <a:latin typeface="Calibri" pitchFamily="34" charset="0"/>
              </a:rPr>
              <a:t>servicios</a:t>
            </a:r>
            <a:r>
              <a:rPr lang="en-US" sz="2000" dirty="0" smtClean="0">
                <a:latin typeface="Calibri" pitchFamily="34" charset="0"/>
              </a:rPr>
              <a:t> (2007)</a:t>
            </a:r>
          </a:p>
          <a:p>
            <a:pPr eaLnBrk="1" hangingPunct="1"/>
            <a:r>
              <a:rPr lang="en-US" sz="2000" dirty="0" err="1" smtClean="0">
                <a:latin typeface="Calibri" pitchFamily="34" charset="0"/>
              </a:rPr>
              <a:t>Basado</a:t>
            </a:r>
            <a:r>
              <a:rPr lang="en-US" sz="2000" dirty="0" smtClean="0">
                <a:latin typeface="Calibri" pitchFamily="34" charset="0"/>
              </a:rPr>
              <a:t> en el </a:t>
            </a:r>
            <a:r>
              <a:rPr lang="en-US" sz="2000" dirty="0" err="1" smtClean="0">
                <a:latin typeface="Calibri" pitchFamily="34" charset="0"/>
              </a:rPr>
              <a:t>modelo</a:t>
            </a:r>
            <a:r>
              <a:rPr lang="en-US" sz="2000" dirty="0" smtClean="0">
                <a:latin typeface="Calibri" pitchFamily="34" charset="0"/>
              </a:rPr>
              <a:t> </a:t>
            </a:r>
            <a:r>
              <a:rPr lang="en-US" sz="2000" dirty="0" err="1" smtClean="0">
                <a:latin typeface="Calibri" pitchFamily="34" charset="0"/>
              </a:rPr>
              <a:t>sanitario</a:t>
            </a:r>
            <a:r>
              <a:rPr lang="en-US" sz="2000" dirty="0" smtClean="0">
                <a:latin typeface="Calibri" pitchFamily="34" charset="0"/>
              </a:rPr>
              <a:t> </a:t>
            </a:r>
            <a:r>
              <a:rPr lang="en-US" sz="2000" dirty="0" err="1" smtClean="0">
                <a:latin typeface="Calibri" pitchFamily="34" charset="0"/>
              </a:rPr>
              <a:t>chileno</a:t>
            </a:r>
            <a:endParaRPr lang="en-US" sz="2000" dirty="0" smtClean="0">
              <a:latin typeface="Calibri" pitchFamily="34" charset="0"/>
            </a:endParaRPr>
          </a:p>
          <a:p>
            <a:pPr eaLnBrk="1" hangingPunct="1"/>
            <a:r>
              <a:rPr lang="en-US" sz="2000" dirty="0" err="1" smtClean="0">
                <a:latin typeface="Calibri" pitchFamily="34" charset="0"/>
              </a:rPr>
              <a:t>Revisión</a:t>
            </a:r>
            <a:r>
              <a:rPr lang="en-US" sz="2000" dirty="0" smtClean="0">
                <a:latin typeface="Calibri" pitchFamily="34" charset="0"/>
              </a:rPr>
              <a:t> de 2007, </a:t>
            </a:r>
            <a:r>
              <a:rPr lang="en-US" sz="2000" dirty="0" err="1" smtClean="0">
                <a:latin typeface="Calibri" pitchFamily="34" charset="0"/>
              </a:rPr>
              <a:t>Organización</a:t>
            </a:r>
            <a:r>
              <a:rPr lang="en-US" sz="2000" dirty="0" smtClean="0">
                <a:latin typeface="Calibri" pitchFamily="34" charset="0"/>
              </a:rPr>
              <a:t> </a:t>
            </a:r>
            <a:r>
              <a:rPr lang="en-US" sz="2000" dirty="0" err="1" smtClean="0">
                <a:latin typeface="Calibri" pitchFamily="34" charset="0"/>
              </a:rPr>
              <a:t>Panamericana</a:t>
            </a:r>
            <a:r>
              <a:rPr lang="en-US" sz="2000" dirty="0" smtClean="0">
                <a:latin typeface="Calibri" pitchFamily="34" charset="0"/>
              </a:rPr>
              <a:t> de la </a:t>
            </a:r>
            <a:r>
              <a:rPr lang="en-US" sz="2000" dirty="0" err="1" smtClean="0">
                <a:latin typeface="Calibri" pitchFamily="34" charset="0"/>
              </a:rPr>
              <a:t>Salud</a:t>
            </a:r>
            <a:r>
              <a:rPr lang="en-US" sz="2000" dirty="0" smtClean="0">
                <a:latin typeface="Calibri" pitchFamily="34" charset="0"/>
              </a:rPr>
              <a:t> (OPS) </a:t>
            </a:r>
          </a:p>
          <a:p>
            <a:pPr lvl="1" eaLnBrk="1" hangingPunct="1"/>
            <a:r>
              <a:rPr lang="en-US" sz="1600" dirty="0" err="1" smtClean="0">
                <a:latin typeface="Calibri" pitchFamily="34" charset="0"/>
              </a:rPr>
              <a:t>Muestra</a:t>
            </a:r>
            <a:r>
              <a:rPr lang="en-US" sz="1600" dirty="0" smtClean="0">
                <a:latin typeface="Calibri" pitchFamily="34" charset="0"/>
              </a:rPr>
              <a:t> </a:t>
            </a:r>
            <a:r>
              <a:rPr lang="en-US" sz="1600" dirty="0" err="1" smtClean="0">
                <a:latin typeface="Calibri" pitchFamily="34" charset="0"/>
              </a:rPr>
              <a:t>avances</a:t>
            </a:r>
            <a:r>
              <a:rPr lang="en-US" sz="1600" dirty="0" smtClean="0">
                <a:latin typeface="Calibri" pitchFamily="34" charset="0"/>
              </a:rPr>
              <a:t> </a:t>
            </a:r>
            <a:r>
              <a:rPr lang="en-US" sz="1600" dirty="0" err="1" smtClean="0">
                <a:latin typeface="Calibri" pitchFamily="34" charset="0"/>
              </a:rPr>
              <a:t>relativos</a:t>
            </a:r>
            <a:r>
              <a:rPr lang="en-US" sz="1600" dirty="0" smtClean="0">
                <a:latin typeface="Calibri" pitchFamily="34" charset="0"/>
              </a:rPr>
              <a:t> a la </a:t>
            </a:r>
            <a:r>
              <a:rPr lang="en-US" sz="1600" dirty="0" err="1" smtClean="0">
                <a:latin typeface="Calibri" pitchFamily="34" charset="0"/>
              </a:rPr>
              <a:t>cobertura</a:t>
            </a:r>
            <a:r>
              <a:rPr lang="en-US" sz="1600" dirty="0" smtClean="0">
                <a:latin typeface="Calibri" pitchFamily="34" charset="0"/>
              </a:rPr>
              <a:t> de </a:t>
            </a:r>
            <a:r>
              <a:rPr lang="en-US" sz="1600" dirty="0" err="1" smtClean="0">
                <a:latin typeface="Calibri" pitchFamily="34" charset="0"/>
              </a:rPr>
              <a:t>su</a:t>
            </a:r>
            <a:r>
              <a:rPr lang="en-US" sz="1600" dirty="0" smtClean="0">
                <a:latin typeface="Calibri" pitchFamily="34" charset="0"/>
              </a:rPr>
              <a:t> </a:t>
            </a:r>
            <a:r>
              <a:rPr lang="en-US" sz="1600" dirty="0" err="1" smtClean="0">
                <a:latin typeface="Calibri" pitchFamily="34" charset="0"/>
              </a:rPr>
              <a:t>población</a:t>
            </a:r>
            <a:r>
              <a:rPr lang="en-US" sz="1600" dirty="0" smtClean="0">
                <a:latin typeface="Calibri" pitchFamily="34" charset="0"/>
              </a:rPr>
              <a:t> (18%)</a:t>
            </a:r>
          </a:p>
          <a:p>
            <a:pPr lvl="1" eaLnBrk="1" hangingPunct="1"/>
            <a:r>
              <a:rPr lang="en-US" sz="1600" dirty="0" smtClean="0">
                <a:latin typeface="Calibri" pitchFamily="34" charset="0"/>
              </a:rPr>
              <a:t>Se </a:t>
            </a:r>
            <a:r>
              <a:rPr lang="en-US" sz="1600" dirty="0" err="1" smtClean="0">
                <a:latin typeface="Calibri" pitchFamily="34" charset="0"/>
              </a:rPr>
              <a:t>crearon</a:t>
            </a:r>
            <a:r>
              <a:rPr lang="en-US" sz="1600" dirty="0" smtClean="0">
                <a:latin typeface="Calibri" pitchFamily="34" charset="0"/>
              </a:rPr>
              <a:t> la ley general de </a:t>
            </a:r>
            <a:r>
              <a:rPr lang="en-US" sz="1600" dirty="0" err="1" smtClean="0">
                <a:latin typeface="Calibri" pitchFamily="34" charset="0"/>
              </a:rPr>
              <a:t>salud</a:t>
            </a:r>
            <a:r>
              <a:rPr lang="en-US" sz="1600" dirty="0" smtClean="0">
                <a:latin typeface="Calibri" pitchFamily="34" charset="0"/>
              </a:rPr>
              <a:t> nº 42-01 y la ley nº 87-01 </a:t>
            </a:r>
            <a:r>
              <a:rPr lang="en-US" sz="1600" dirty="0" err="1" smtClean="0">
                <a:latin typeface="Calibri" pitchFamily="34" charset="0"/>
              </a:rPr>
              <a:t>sobre</a:t>
            </a:r>
            <a:r>
              <a:rPr lang="en-US" sz="1600" dirty="0" smtClean="0">
                <a:latin typeface="Calibri" pitchFamily="34" charset="0"/>
              </a:rPr>
              <a:t> el </a:t>
            </a:r>
            <a:r>
              <a:rPr lang="en-US" sz="1600" dirty="0" err="1" smtClean="0">
                <a:latin typeface="Calibri" pitchFamily="34" charset="0"/>
              </a:rPr>
              <a:t>sistema</a:t>
            </a:r>
            <a:r>
              <a:rPr lang="en-US" sz="1600" dirty="0" smtClean="0">
                <a:latin typeface="Calibri" pitchFamily="34" charset="0"/>
              </a:rPr>
              <a:t> de </a:t>
            </a:r>
            <a:r>
              <a:rPr lang="en-US" sz="1600" dirty="0" err="1" smtClean="0">
                <a:latin typeface="Calibri" pitchFamily="34" charset="0"/>
              </a:rPr>
              <a:t>seguridad</a:t>
            </a:r>
            <a:r>
              <a:rPr lang="en-US" sz="1600" dirty="0" smtClean="0">
                <a:latin typeface="Calibri" pitchFamily="34" charset="0"/>
              </a:rPr>
              <a:t> social, </a:t>
            </a:r>
            <a:r>
              <a:rPr lang="en-US" sz="1600" dirty="0" err="1" smtClean="0">
                <a:latin typeface="Calibri" pitchFamily="34" charset="0"/>
              </a:rPr>
              <a:t>según</a:t>
            </a:r>
            <a:r>
              <a:rPr lang="en-US" sz="1600" dirty="0" smtClean="0">
                <a:latin typeface="Calibri" pitchFamily="34" charset="0"/>
              </a:rPr>
              <a:t> </a:t>
            </a:r>
            <a:r>
              <a:rPr lang="en-US" sz="1600" dirty="0" err="1" smtClean="0">
                <a:latin typeface="Calibri" pitchFamily="34" charset="0"/>
              </a:rPr>
              <a:t>las</a:t>
            </a:r>
            <a:r>
              <a:rPr lang="en-US" sz="1600" dirty="0" smtClean="0">
                <a:latin typeface="Calibri" pitchFamily="34" charset="0"/>
              </a:rPr>
              <a:t> </a:t>
            </a:r>
            <a:r>
              <a:rPr lang="en-US" sz="1600" dirty="0" err="1" smtClean="0">
                <a:latin typeface="Calibri" pitchFamily="34" charset="0"/>
              </a:rPr>
              <a:t>cuales</a:t>
            </a:r>
            <a:r>
              <a:rPr lang="en-US" sz="1600" dirty="0" smtClean="0">
                <a:latin typeface="Calibri" pitchFamily="34" charset="0"/>
              </a:rPr>
              <a:t> la </a:t>
            </a:r>
            <a:r>
              <a:rPr lang="en-US" sz="1600" dirty="0" err="1" smtClean="0">
                <a:latin typeface="Calibri" pitchFamily="34" charset="0"/>
              </a:rPr>
              <a:t>cobertura</a:t>
            </a:r>
            <a:r>
              <a:rPr lang="en-US" sz="1600" dirty="0" smtClean="0">
                <a:latin typeface="Calibri" pitchFamily="34" charset="0"/>
              </a:rPr>
              <a:t> sanitaria </a:t>
            </a:r>
            <a:r>
              <a:rPr lang="en-US" sz="1600" dirty="0" err="1" smtClean="0">
                <a:latin typeface="Calibri" pitchFamily="34" charset="0"/>
              </a:rPr>
              <a:t>es</a:t>
            </a:r>
            <a:r>
              <a:rPr lang="en-US" sz="1600" dirty="0" smtClean="0">
                <a:latin typeface="Calibri" pitchFamily="34" charset="0"/>
              </a:rPr>
              <a:t> </a:t>
            </a:r>
            <a:r>
              <a:rPr lang="en-US" sz="1600" dirty="0" err="1" smtClean="0">
                <a:latin typeface="Calibri" pitchFamily="34" charset="0"/>
              </a:rPr>
              <a:t>responsabilidad</a:t>
            </a:r>
            <a:r>
              <a:rPr lang="en-US" sz="1600" dirty="0" smtClean="0">
                <a:latin typeface="Calibri" pitchFamily="34" charset="0"/>
              </a:rPr>
              <a:t> del </a:t>
            </a:r>
            <a:r>
              <a:rPr lang="en-US" sz="1600" dirty="0" err="1" smtClean="0">
                <a:latin typeface="Calibri" pitchFamily="34" charset="0"/>
              </a:rPr>
              <a:t>gobierno</a:t>
            </a:r>
            <a:endParaRPr lang="en-US" sz="1600" dirty="0" smtClean="0">
              <a:latin typeface="Calibri" pitchFamily="34" charset="0"/>
            </a:endParaRPr>
          </a:p>
          <a:p>
            <a:pPr eaLnBrk="1" hangingPunct="1"/>
            <a:r>
              <a:rPr lang="en-US" sz="2000" dirty="0" err="1" smtClean="0">
                <a:latin typeface="Calibri" pitchFamily="34" charset="0"/>
              </a:rPr>
              <a:t>Recientemente</a:t>
            </a:r>
            <a:r>
              <a:rPr lang="en-US" sz="2000" dirty="0" smtClean="0">
                <a:latin typeface="Calibri" pitchFamily="34" charset="0"/>
              </a:rPr>
              <a:t> </a:t>
            </a:r>
            <a:r>
              <a:rPr lang="en-US" sz="2000" dirty="0" err="1" smtClean="0">
                <a:latin typeface="Calibri" pitchFamily="34" charset="0"/>
              </a:rPr>
              <a:t>establecidos</a:t>
            </a:r>
            <a:r>
              <a:rPr lang="en-US" sz="2000" dirty="0" smtClean="0">
                <a:latin typeface="Calibri" pitchFamily="34" charset="0"/>
              </a:rPr>
              <a:t>:</a:t>
            </a:r>
          </a:p>
          <a:p>
            <a:pPr lvl="1" eaLnBrk="1" hangingPunct="1"/>
            <a:r>
              <a:rPr lang="en-US" sz="1900" dirty="0" smtClean="0">
                <a:latin typeface="Calibri" pitchFamily="34" charset="0"/>
              </a:rPr>
              <a:t>SENASA, </a:t>
            </a:r>
            <a:r>
              <a:rPr lang="en-US" sz="1900" dirty="0" err="1" smtClean="0">
                <a:latin typeface="Calibri" pitchFamily="34" charset="0"/>
              </a:rPr>
              <a:t>Seguro</a:t>
            </a:r>
            <a:r>
              <a:rPr lang="en-US" sz="1900" dirty="0" smtClean="0">
                <a:latin typeface="Calibri" pitchFamily="34" charset="0"/>
              </a:rPr>
              <a:t> </a:t>
            </a:r>
            <a:r>
              <a:rPr lang="en-US" sz="1900" dirty="0" err="1" smtClean="0">
                <a:latin typeface="Calibri" pitchFamily="34" charset="0"/>
              </a:rPr>
              <a:t>Nacional</a:t>
            </a:r>
            <a:r>
              <a:rPr lang="en-US" sz="1900" dirty="0" smtClean="0">
                <a:latin typeface="Calibri" pitchFamily="34" charset="0"/>
              </a:rPr>
              <a:t> de </a:t>
            </a:r>
            <a:r>
              <a:rPr lang="en-US" sz="1900" dirty="0" err="1" smtClean="0">
                <a:latin typeface="Calibri" pitchFamily="34" charset="0"/>
              </a:rPr>
              <a:t>Salud</a:t>
            </a:r>
            <a:endParaRPr lang="en-US" sz="1900" dirty="0" smtClean="0">
              <a:latin typeface="Calibri" pitchFamily="34" charset="0"/>
            </a:endParaRPr>
          </a:p>
          <a:p>
            <a:pPr lvl="1" eaLnBrk="1" hangingPunct="1"/>
            <a:r>
              <a:rPr lang="en-US" sz="1900" dirty="0" smtClean="0">
                <a:latin typeface="Calibri" pitchFamily="34" charset="0"/>
              </a:rPr>
              <a:t>SESPAS, </a:t>
            </a:r>
            <a:r>
              <a:rPr lang="en-US" sz="1900" dirty="0" err="1" smtClean="0">
                <a:latin typeface="Calibri" pitchFamily="34" charset="0"/>
              </a:rPr>
              <a:t>Secretaría</a:t>
            </a:r>
            <a:r>
              <a:rPr lang="en-US" sz="1900" dirty="0" smtClean="0">
                <a:latin typeface="Calibri" pitchFamily="34" charset="0"/>
              </a:rPr>
              <a:t> de Estado de </a:t>
            </a:r>
            <a:r>
              <a:rPr lang="en-US" sz="1900" dirty="0" err="1" smtClean="0">
                <a:latin typeface="Calibri" pitchFamily="34" charset="0"/>
              </a:rPr>
              <a:t>Salud</a:t>
            </a:r>
            <a:r>
              <a:rPr lang="en-US" sz="1900" dirty="0" smtClean="0">
                <a:latin typeface="Calibri" pitchFamily="34" charset="0"/>
              </a:rPr>
              <a:t> </a:t>
            </a:r>
            <a:r>
              <a:rPr lang="en-US" sz="1900" dirty="0" err="1" smtClean="0">
                <a:latin typeface="Calibri" pitchFamily="34" charset="0"/>
              </a:rPr>
              <a:t>Pública</a:t>
            </a:r>
            <a:r>
              <a:rPr lang="en-US" sz="1900" dirty="0" smtClean="0">
                <a:latin typeface="Calibri" pitchFamily="34" charset="0"/>
              </a:rPr>
              <a:t> y </a:t>
            </a:r>
            <a:r>
              <a:rPr lang="en-US" sz="1900" dirty="0" err="1" smtClean="0">
                <a:latin typeface="Calibri" pitchFamily="34" charset="0"/>
              </a:rPr>
              <a:t>Asistencia</a:t>
            </a:r>
            <a:r>
              <a:rPr lang="en-US" sz="1900" dirty="0" smtClean="0">
                <a:latin typeface="Calibri" pitchFamily="34" charset="0"/>
              </a:rPr>
              <a:t> Social, </a:t>
            </a:r>
            <a:r>
              <a:rPr lang="en-US" sz="1900" dirty="0" err="1" smtClean="0">
                <a:latin typeface="Calibri" pitchFamily="34" charset="0"/>
              </a:rPr>
              <a:t>es</a:t>
            </a:r>
            <a:r>
              <a:rPr lang="en-US" sz="1900" dirty="0" smtClean="0">
                <a:latin typeface="Calibri" pitchFamily="34" charset="0"/>
              </a:rPr>
              <a:t> la </a:t>
            </a:r>
            <a:r>
              <a:rPr lang="en-US" sz="1900" dirty="0" err="1" smtClean="0">
                <a:latin typeface="Calibri" pitchFamily="34" charset="0"/>
              </a:rPr>
              <a:t>agencia</a:t>
            </a:r>
            <a:r>
              <a:rPr lang="en-US" sz="1900" dirty="0" smtClean="0">
                <a:latin typeface="Calibri" pitchFamily="34" charset="0"/>
              </a:rPr>
              <a:t> principal</a:t>
            </a:r>
            <a:endParaRPr lang="en-US" sz="2000" dirty="0" smtClean="0">
              <a:latin typeface="Calibri"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5" descr="state of dev dr"/>
          <p:cNvPicPr>
            <a:picLocks noChangeAspect="1" noChangeArrowheads="1"/>
          </p:cNvPicPr>
          <p:nvPr/>
        </p:nvPicPr>
        <p:blipFill>
          <a:blip r:embed="rId2"/>
          <a:srcRect/>
          <a:stretch>
            <a:fillRect/>
          </a:stretch>
        </p:blipFill>
        <p:spPr bwMode="auto">
          <a:xfrm>
            <a:off x="1785918" y="1142984"/>
            <a:ext cx="5638800" cy="4343400"/>
          </a:xfrm>
          <a:prstGeom prst="rect">
            <a:avLst/>
          </a:prstGeom>
          <a:noFill/>
          <a:ln w="9525">
            <a:noFill/>
            <a:miter lim="800000"/>
            <a:headEnd/>
            <a:tailEnd/>
          </a:ln>
        </p:spPr>
      </p:pic>
      <p:sp>
        <p:nvSpPr>
          <p:cNvPr id="20482" name="Text Box 6"/>
          <p:cNvSpPr txBox="1">
            <a:spLocks noChangeArrowheads="1"/>
          </p:cNvSpPr>
          <p:nvPr/>
        </p:nvSpPr>
        <p:spPr bwMode="auto">
          <a:xfrm>
            <a:off x="5791200" y="6248400"/>
            <a:ext cx="2895600" cy="366713"/>
          </a:xfrm>
          <a:prstGeom prst="rect">
            <a:avLst/>
          </a:prstGeom>
          <a:noFill/>
          <a:ln w="9525">
            <a:noFill/>
            <a:miter lim="800000"/>
            <a:headEnd/>
            <a:tailEnd/>
          </a:ln>
        </p:spPr>
        <p:txBody>
          <a:bodyPr>
            <a:spAutoFit/>
          </a:bodyPr>
          <a:lstStyle/>
          <a:p>
            <a:pPr algn="r">
              <a:spcBef>
                <a:spcPct val="50000"/>
              </a:spcBef>
            </a:pPr>
            <a:r>
              <a:rPr lang="en-US"/>
              <a:t>Source: PAHO, 2007</a:t>
            </a:r>
          </a:p>
        </p:txBody>
      </p:sp>
      <p:sp>
        <p:nvSpPr>
          <p:cNvPr id="4" name="3 CuadroTexto"/>
          <p:cNvSpPr txBox="1"/>
          <p:nvPr/>
        </p:nvSpPr>
        <p:spPr>
          <a:xfrm>
            <a:off x="1928794" y="1714488"/>
            <a:ext cx="5286412" cy="584775"/>
          </a:xfrm>
          <a:prstGeom prst="rect">
            <a:avLst/>
          </a:prstGeom>
          <a:solidFill>
            <a:schemeClr val="bg1"/>
          </a:solidFill>
        </p:spPr>
        <p:txBody>
          <a:bodyPr wrap="square" rtlCol="0">
            <a:spAutoFit/>
          </a:bodyPr>
          <a:lstStyle/>
          <a:p>
            <a:r>
              <a:rPr lang="es-ES" sz="1600" b="1" smtClean="0">
                <a:latin typeface="Arial Narrow" pitchFamily="34" charset="0"/>
              </a:rPr>
              <a:t>Etapas del proceso democrático según los actores sectoriales, perfiles del sistema de salud, República Dominicana, 2006</a:t>
            </a:r>
            <a:endParaRPr lang="es-ES" sz="1600" b="1">
              <a:latin typeface="Arial Narrow" pitchFamily="34" charset="0"/>
            </a:endParaRPr>
          </a:p>
        </p:txBody>
      </p:sp>
      <p:sp>
        <p:nvSpPr>
          <p:cNvPr id="5" name="4 CuadroTexto"/>
          <p:cNvSpPr txBox="1"/>
          <p:nvPr/>
        </p:nvSpPr>
        <p:spPr>
          <a:xfrm>
            <a:off x="2857488" y="4143380"/>
            <a:ext cx="928694" cy="307777"/>
          </a:xfrm>
          <a:prstGeom prst="rect">
            <a:avLst/>
          </a:prstGeom>
          <a:solidFill>
            <a:schemeClr val="bg1"/>
          </a:solidFill>
        </p:spPr>
        <p:txBody>
          <a:bodyPr wrap="square" rtlCol="0">
            <a:spAutoFit/>
          </a:bodyPr>
          <a:lstStyle/>
          <a:p>
            <a:r>
              <a:rPr lang="es-ES" sz="1400" smtClean="0">
                <a:latin typeface="Arial Narrow" pitchFamily="34" charset="0"/>
              </a:rPr>
              <a:t>Transición</a:t>
            </a:r>
            <a:endParaRPr lang="es-ES" sz="1400">
              <a:latin typeface="Arial Narrow" pitchFamily="34" charset="0"/>
            </a:endParaRPr>
          </a:p>
        </p:txBody>
      </p:sp>
      <p:sp>
        <p:nvSpPr>
          <p:cNvPr id="6" name="5 CuadroTexto"/>
          <p:cNvSpPr txBox="1"/>
          <p:nvPr/>
        </p:nvSpPr>
        <p:spPr>
          <a:xfrm>
            <a:off x="4429124" y="4143380"/>
            <a:ext cx="1000132" cy="276999"/>
          </a:xfrm>
          <a:prstGeom prst="rect">
            <a:avLst/>
          </a:prstGeom>
          <a:solidFill>
            <a:schemeClr val="bg1"/>
          </a:solidFill>
        </p:spPr>
        <p:txBody>
          <a:bodyPr wrap="square" rtlCol="0">
            <a:spAutoFit/>
          </a:bodyPr>
          <a:lstStyle/>
          <a:p>
            <a:r>
              <a:rPr lang="es-ES" sz="1200" smtClean="0">
                <a:latin typeface="Arial Narrow" pitchFamily="34" charset="0"/>
              </a:rPr>
              <a:t>Construcción</a:t>
            </a:r>
            <a:endParaRPr lang="es-ES" sz="1200">
              <a:latin typeface="Arial Narrow" pitchFamily="34" charset="0"/>
            </a:endParaRPr>
          </a:p>
        </p:txBody>
      </p:sp>
      <p:sp>
        <p:nvSpPr>
          <p:cNvPr id="7" name="6 CuadroTexto"/>
          <p:cNvSpPr txBox="1"/>
          <p:nvPr/>
        </p:nvSpPr>
        <p:spPr>
          <a:xfrm>
            <a:off x="5929322" y="4143380"/>
            <a:ext cx="1071570" cy="276999"/>
          </a:xfrm>
          <a:prstGeom prst="rect">
            <a:avLst/>
          </a:prstGeom>
          <a:solidFill>
            <a:schemeClr val="bg1"/>
          </a:solidFill>
        </p:spPr>
        <p:txBody>
          <a:bodyPr wrap="square" rtlCol="0">
            <a:spAutoFit/>
          </a:bodyPr>
          <a:lstStyle/>
          <a:p>
            <a:r>
              <a:rPr lang="es-ES" sz="1200" smtClean="0">
                <a:latin typeface="Arial Narrow" pitchFamily="34" charset="0"/>
              </a:rPr>
              <a:t>Consolidación</a:t>
            </a:r>
            <a:endParaRPr lang="es-ES" sz="1200">
              <a:latin typeface="Arial Narrow" pitchFamily="34" charset="0"/>
            </a:endParaRPr>
          </a:p>
        </p:txBody>
      </p:sp>
      <p:sp>
        <p:nvSpPr>
          <p:cNvPr id="9" name="8 CuadroTexto"/>
          <p:cNvSpPr txBox="1"/>
          <p:nvPr/>
        </p:nvSpPr>
        <p:spPr>
          <a:xfrm>
            <a:off x="3571868" y="4429132"/>
            <a:ext cx="2786082" cy="307777"/>
          </a:xfrm>
          <a:prstGeom prst="rect">
            <a:avLst/>
          </a:prstGeom>
          <a:solidFill>
            <a:schemeClr val="bg1"/>
          </a:solidFill>
        </p:spPr>
        <p:txBody>
          <a:bodyPr wrap="square" rtlCol="0">
            <a:spAutoFit/>
          </a:bodyPr>
          <a:lstStyle/>
          <a:p>
            <a:r>
              <a:rPr lang="es-ES" sz="1400" b="1" smtClean="0">
                <a:latin typeface="Arial Narrow" pitchFamily="34" charset="0"/>
              </a:rPr>
              <a:t>Etapas del proceso democrático</a:t>
            </a:r>
            <a:endParaRPr lang="es-ES" sz="1400" b="1">
              <a:latin typeface="Arial Narrow" pitchFamily="34" charset="0"/>
            </a:endParaRPr>
          </a:p>
        </p:txBody>
      </p:sp>
      <p:sp>
        <p:nvSpPr>
          <p:cNvPr id="10" name="9 CuadroTexto"/>
          <p:cNvSpPr txBox="1"/>
          <p:nvPr/>
        </p:nvSpPr>
        <p:spPr>
          <a:xfrm>
            <a:off x="3786182" y="5000636"/>
            <a:ext cx="2143140" cy="276999"/>
          </a:xfrm>
          <a:prstGeom prst="rect">
            <a:avLst/>
          </a:prstGeom>
          <a:solidFill>
            <a:schemeClr val="bg1"/>
          </a:solidFill>
        </p:spPr>
        <p:txBody>
          <a:bodyPr wrap="square" rtlCol="0">
            <a:spAutoFit/>
          </a:bodyPr>
          <a:lstStyle/>
          <a:p>
            <a:r>
              <a:rPr lang="es-ES" sz="1200" smtClean="0">
                <a:latin typeface="Arial Narrow" pitchFamily="34" charset="0"/>
              </a:rPr>
              <a:t>Fuente: Entrevistas directas</a:t>
            </a:r>
            <a:endParaRPr lang="es-ES" sz="1200">
              <a:latin typeface="Arial Narrow" pitchFamily="34" charset="0"/>
            </a:endParaRPr>
          </a:p>
        </p:txBody>
      </p:sp>
      <p:sp>
        <p:nvSpPr>
          <p:cNvPr id="11" name="10 CuadroTexto"/>
          <p:cNvSpPr txBox="1"/>
          <p:nvPr/>
        </p:nvSpPr>
        <p:spPr>
          <a:xfrm>
            <a:off x="1928794" y="2643182"/>
            <a:ext cx="369332" cy="1000132"/>
          </a:xfrm>
          <a:prstGeom prst="rect">
            <a:avLst/>
          </a:prstGeom>
          <a:solidFill>
            <a:schemeClr val="bg1"/>
          </a:solidFill>
        </p:spPr>
        <p:txBody>
          <a:bodyPr vert="vert270" wrap="square" rtlCol="0">
            <a:spAutoFit/>
          </a:bodyPr>
          <a:lstStyle/>
          <a:p>
            <a:r>
              <a:rPr lang="es-ES" sz="1200" b="1" smtClean="0">
                <a:latin typeface="Arial" pitchFamily="34" charset="0"/>
                <a:cs typeface="Arial" pitchFamily="34" charset="0"/>
              </a:rPr>
              <a:t>Porcentaje</a:t>
            </a:r>
            <a:endParaRPr lang="es-ES" sz="1000" b="1">
              <a:latin typeface="Arial" pitchFamily="34" charset="0"/>
              <a:cs typeface="Arial" pitchFamily="34" charset="0"/>
            </a:endParaRPr>
          </a:p>
        </p:txBody>
      </p:sp>
      <p:sp>
        <p:nvSpPr>
          <p:cNvPr id="12" name="11 CuadroTexto"/>
          <p:cNvSpPr txBox="1"/>
          <p:nvPr/>
        </p:nvSpPr>
        <p:spPr>
          <a:xfrm>
            <a:off x="6643702" y="6357958"/>
            <a:ext cx="2000264" cy="369332"/>
          </a:xfrm>
          <a:prstGeom prst="rect">
            <a:avLst/>
          </a:prstGeom>
          <a:solidFill>
            <a:schemeClr val="bg1"/>
          </a:solidFill>
        </p:spPr>
        <p:txBody>
          <a:bodyPr wrap="square" rtlCol="0">
            <a:spAutoFit/>
          </a:bodyPr>
          <a:lstStyle/>
          <a:p>
            <a:r>
              <a:rPr lang="es-ES" smtClean="0"/>
              <a:t>Fuente: OPS, 2007</a:t>
            </a:r>
            <a:endParaRPr lang="es-E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5" descr="1"/>
          <p:cNvPicPr>
            <a:picLocks noChangeAspect="1" noChangeArrowheads="1"/>
          </p:cNvPicPr>
          <p:nvPr/>
        </p:nvPicPr>
        <p:blipFill>
          <a:blip r:embed="rId2"/>
          <a:srcRect/>
          <a:stretch>
            <a:fillRect/>
          </a:stretch>
        </p:blipFill>
        <p:spPr bwMode="auto">
          <a:xfrm>
            <a:off x="304800" y="5013351"/>
            <a:ext cx="7507560" cy="2160065"/>
          </a:xfrm>
          <a:prstGeom prst="rect">
            <a:avLst/>
          </a:prstGeom>
          <a:noFill/>
          <a:ln w="9525">
            <a:noFill/>
            <a:miter lim="800000"/>
            <a:headEnd/>
            <a:tailEnd/>
          </a:ln>
        </p:spPr>
      </p:pic>
      <p:sp>
        <p:nvSpPr>
          <p:cNvPr id="32769" name="Rectangle 2"/>
          <p:cNvSpPr>
            <a:spLocks noGrp="1"/>
          </p:cNvSpPr>
          <p:nvPr>
            <p:ph type="title" idx="4294967295"/>
          </p:nvPr>
        </p:nvSpPr>
        <p:spPr>
          <a:xfrm>
            <a:off x="179512" y="260648"/>
            <a:ext cx="8229600" cy="1143000"/>
          </a:xfrm>
        </p:spPr>
        <p:txBody>
          <a:bodyPr/>
          <a:lstStyle/>
          <a:p>
            <a:pPr eaLnBrk="1" fontAlgn="auto" hangingPunct="1">
              <a:spcAft>
                <a:spcPts val="0"/>
              </a:spcAft>
              <a:defRPr/>
            </a:pPr>
            <a:r>
              <a:rPr lang="en-US" sz="4000" dirty="0" err="1" smtClean="0">
                <a:latin typeface="Calibri" pitchFamily="34" charset="0"/>
              </a:rPr>
              <a:t>Actualmente</a:t>
            </a:r>
            <a:r>
              <a:rPr lang="en-US" sz="4000" dirty="0" smtClean="0">
                <a:latin typeface="Calibri" pitchFamily="34" charset="0"/>
              </a:rPr>
              <a:t> en </a:t>
            </a:r>
            <a:r>
              <a:rPr lang="en-US" sz="4000" dirty="0" err="1" smtClean="0">
                <a:latin typeface="Calibri" pitchFamily="34" charset="0"/>
              </a:rPr>
              <a:t>desarrollo</a:t>
            </a:r>
            <a:r>
              <a:rPr lang="en-US" sz="4000" dirty="0" smtClean="0">
                <a:latin typeface="Calibri" pitchFamily="34" charset="0"/>
              </a:rPr>
              <a:t>…</a:t>
            </a:r>
            <a:endParaRPr lang="en-US" sz="4000" dirty="0">
              <a:latin typeface="Calibri" pitchFamily="34" charset="0"/>
            </a:endParaRPr>
          </a:p>
        </p:txBody>
      </p:sp>
      <p:sp>
        <p:nvSpPr>
          <p:cNvPr id="21507" name="Rectangle 3"/>
          <p:cNvSpPr>
            <a:spLocks noGrp="1"/>
          </p:cNvSpPr>
          <p:nvPr>
            <p:ph type="body" idx="4294967295"/>
          </p:nvPr>
        </p:nvSpPr>
        <p:spPr>
          <a:xfrm>
            <a:off x="228600" y="1600200"/>
            <a:ext cx="8305800" cy="3733800"/>
          </a:xfrm>
        </p:spPr>
        <p:txBody>
          <a:bodyPr/>
          <a:lstStyle/>
          <a:p>
            <a:pPr eaLnBrk="1" hangingPunct="1">
              <a:lnSpc>
                <a:spcPct val="80000"/>
              </a:lnSpc>
            </a:pPr>
            <a:r>
              <a:rPr lang="en-US" sz="2000" dirty="0" smtClean="0">
                <a:latin typeface="Calibri" pitchFamily="34" charset="0"/>
              </a:rPr>
              <a:t>La </a:t>
            </a:r>
            <a:r>
              <a:rPr lang="en-US" sz="2000" dirty="0" err="1" smtClean="0">
                <a:latin typeface="Calibri" pitchFamily="34" charset="0"/>
              </a:rPr>
              <a:t>ejecución</a:t>
            </a:r>
            <a:r>
              <a:rPr lang="en-US" sz="2000" dirty="0" smtClean="0">
                <a:latin typeface="Calibri" pitchFamily="34" charset="0"/>
              </a:rPr>
              <a:t> de </a:t>
            </a:r>
            <a:r>
              <a:rPr lang="en-US" sz="2000" dirty="0" err="1" smtClean="0">
                <a:latin typeface="Calibri" pitchFamily="34" charset="0"/>
              </a:rPr>
              <a:t>políticas</a:t>
            </a:r>
            <a:r>
              <a:rPr lang="en-US" sz="2000" dirty="0" smtClean="0">
                <a:latin typeface="Calibri" pitchFamily="34" charset="0"/>
              </a:rPr>
              <a:t> </a:t>
            </a:r>
            <a:r>
              <a:rPr lang="en-US" sz="2000" dirty="0" err="1" smtClean="0">
                <a:latin typeface="Calibri" pitchFamily="34" charset="0"/>
              </a:rPr>
              <a:t>sobre</a:t>
            </a:r>
            <a:r>
              <a:rPr lang="en-US" sz="2000" dirty="0" smtClean="0">
                <a:latin typeface="Calibri" pitchFamily="34" charset="0"/>
              </a:rPr>
              <a:t> el </a:t>
            </a:r>
            <a:r>
              <a:rPr lang="en-US" sz="2000" dirty="0" err="1" smtClean="0">
                <a:latin typeface="Calibri" pitchFamily="34" charset="0"/>
              </a:rPr>
              <a:t>terreno</a:t>
            </a:r>
            <a:r>
              <a:rPr lang="en-US" sz="2000" dirty="0" smtClean="0">
                <a:latin typeface="Calibri" pitchFamily="34" charset="0"/>
              </a:rPr>
              <a:t> no </a:t>
            </a:r>
            <a:r>
              <a:rPr lang="en-US" sz="2000" dirty="0" err="1" smtClean="0">
                <a:latin typeface="Calibri" pitchFamily="34" charset="0"/>
              </a:rPr>
              <a:t>es</a:t>
            </a:r>
            <a:r>
              <a:rPr lang="en-US" sz="2000" dirty="0" smtClean="0">
                <a:latin typeface="Calibri" pitchFamily="34" charset="0"/>
              </a:rPr>
              <a:t> </a:t>
            </a:r>
            <a:r>
              <a:rPr lang="en-US" sz="2000" dirty="0" err="1" smtClean="0">
                <a:latin typeface="Calibri" pitchFamily="34" charset="0"/>
              </a:rPr>
              <a:t>sencilla</a:t>
            </a:r>
            <a:r>
              <a:rPr lang="en-US" sz="2000" dirty="0" smtClean="0">
                <a:latin typeface="Calibri" pitchFamily="34" charset="0"/>
              </a:rPr>
              <a:t> </a:t>
            </a:r>
            <a:r>
              <a:rPr lang="en-US" sz="2000" dirty="0" err="1" smtClean="0">
                <a:latin typeface="Calibri" pitchFamily="34" charset="0"/>
              </a:rPr>
              <a:t>debido</a:t>
            </a:r>
            <a:r>
              <a:rPr lang="en-US" sz="2000" dirty="0" smtClean="0">
                <a:latin typeface="Calibri" pitchFamily="34" charset="0"/>
              </a:rPr>
              <a:t> a la </a:t>
            </a:r>
            <a:r>
              <a:rPr lang="en-US" sz="2000" dirty="0" err="1" smtClean="0">
                <a:latin typeface="Calibri" pitchFamily="34" charset="0"/>
              </a:rPr>
              <a:t>cultura</a:t>
            </a:r>
            <a:r>
              <a:rPr lang="en-US" sz="2000" dirty="0" smtClean="0">
                <a:latin typeface="Calibri" pitchFamily="34" charset="0"/>
              </a:rPr>
              <a:t> </a:t>
            </a:r>
            <a:r>
              <a:rPr lang="en-US" sz="2000" dirty="0" err="1" smtClean="0">
                <a:latin typeface="Calibri" pitchFamily="34" charset="0"/>
              </a:rPr>
              <a:t>política</a:t>
            </a:r>
            <a:r>
              <a:rPr lang="en-US" sz="2000" dirty="0" smtClean="0">
                <a:latin typeface="Calibri" pitchFamily="34" charset="0"/>
              </a:rPr>
              <a:t> y social del </a:t>
            </a:r>
            <a:r>
              <a:rPr lang="en-US" sz="2000" dirty="0" err="1" smtClean="0">
                <a:latin typeface="Calibri" pitchFamily="34" charset="0"/>
              </a:rPr>
              <a:t>país</a:t>
            </a:r>
            <a:endParaRPr lang="en-US" sz="2000" dirty="0" smtClean="0">
              <a:latin typeface="Calibri" pitchFamily="34" charset="0"/>
            </a:endParaRPr>
          </a:p>
          <a:p>
            <a:pPr eaLnBrk="1" hangingPunct="1">
              <a:lnSpc>
                <a:spcPct val="80000"/>
              </a:lnSpc>
              <a:buFontTx/>
              <a:buNone/>
            </a:pPr>
            <a:r>
              <a:rPr lang="en-US" sz="2000" dirty="0" smtClean="0">
                <a:latin typeface="Calibri" pitchFamily="34" charset="0"/>
              </a:rPr>
              <a:t> </a:t>
            </a:r>
          </a:p>
          <a:p>
            <a:pPr eaLnBrk="1" hangingPunct="1">
              <a:lnSpc>
                <a:spcPct val="80000"/>
              </a:lnSpc>
            </a:pPr>
            <a:r>
              <a:rPr lang="en-US" sz="2000" dirty="0" err="1" smtClean="0">
                <a:latin typeface="Calibri" pitchFamily="34" charset="0"/>
              </a:rPr>
              <a:t>Creación</a:t>
            </a:r>
            <a:r>
              <a:rPr lang="en-US" sz="2000" dirty="0" smtClean="0">
                <a:latin typeface="Calibri" pitchFamily="34" charset="0"/>
              </a:rPr>
              <a:t> de </a:t>
            </a:r>
            <a:r>
              <a:rPr lang="en-US" sz="2000" dirty="0" err="1" smtClean="0">
                <a:latin typeface="Calibri" pitchFamily="34" charset="0"/>
              </a:rPr>
              <a:t>nuevas</a:t>
            </a:r>
            <a:r>
              <a:rPr lang="en-US" sz="2000" dirty="0" smtClean="0">
                <a:latin typeface="Calibri" pitchFamily="34" charset="0"/>
              </a:rPr>
              <a:t> </a:t>
            </a:r>
            <a:r>
              <a:rPr lang="en-US" sz="2000" dirty="0" err="1" smtClean="0">
                <a:latin typeface="Calibri" pitchFamily="34" charset="0"/>
              </a:rPr>
              <a:t>agencias</a:t>
            </a:r>
            <a:r>
              <a:rPr lang="en-US" sz="2000" dirty="0" smtClean="0">
                <a:latin typeface="Calibri" pitchFamily="34" charset="0"/>
              </a:rPr>
              <a:t> </a:t>
            </a:r>
            <a:r>
              <a:rPr lang="en-US" sz="2000" dirty="0" err="1" smtClean="0">
                <a:latin typeface="Calibri" pitchFamily="34" charset="0"/>
              </a:rPr>
              <a:t>directivas</a:t>
            </a:r>
            <a:r>
              <a:rPr lang="en-US" sz="2000" dirty="0" smtClean="0">
                <a:latin typeface="Calibri" pitchFamily="34" charset="0"/>
              </a:rPr>
              <a:t> de </a:t>
            </a:r>
            <a:r>
              <a:rPr lang="en-US" sz="2000" dirty="0" err="1" smtClean="0">
                <a:latin typeface="Calibri" pitchFamily="34" charset="0"/>
              </a:rPr>
              <a:t>finanzas</a:t>
            </a:r>
            <a:r>
              <a:rPr lang="en-US" sz="2000" dirty="0" smtClean="0">
                <a:latin typeface="Calibri" pitchFamily="34" charset="0"/>
              </a:rPr>
              <a:t> </a:t>
            </a:r>
            <a:r>
              <a:rPr lang="en-US" sz="2000" dirty="0" err="1" smtClean="0">
                <a:latin typeface="Calibri" pitchFamily="34" charset="0"/>
              </a:rPr>
              <a:t>dentro</a:t>
            </a:r>
            <a:r>
              <a:rPr lang="en-US" sz="2000" dirty="0" smtClean="0">
                <a:latin typeface="Calibri" pitchFamily="34" charset="0"/>
              </a:rPr>
              <a:t> de SESPAS </a:t>
            </a:r>
            <a:r>
              <a:rPr lang="en-US" sz="2000" dirty="0" err="1" smtClean="0">
                <a:latin typeface="Calibri" pitchFamily="34" charset="0"/>
              </a:rPr>
              <a:t>para</a:t>
            </a:r>
            <a:r>
              <a:rPr lang="en-US" sz="2000" dirty="0" smtClean="0">
                <a:latin typeface="Calibri" pitchFamily="34" charset="0"/>
              </a:rPr>
              <a:t> </a:t>
            </a:r>
            <a:r>
              <a:rPr lang="en-US" sz="2000" dirty="0" err="1" smtClean="0">
                <a:latin typeface="Calibri" pitchFamily="34" charset="0"/>
              </a:rPr>
              <a:t>procesar</a:t>
            </a:r>
            <a:r>
              <a:rPr lang="en-US" sz="2000" dirty="0" smtClean="0">
                <a:latin typeface="Calibri" pitchFamily="34" charset="0"/>
              </a:rPr>
              <a:t> los </a:t>
            </a:r>
            <a:r>
              <a:rPr lang="en-US" sz="2000" dirty="0" err="1" smtClean="0">
                <a:latin typeface="Calibri" pitchFamily="34" charset="0"/>
              </a:rPr>
              <a:t>fondos</a:t>
            </a:r>
            <a:r>
              <a:rPr lang="en-US" sz="2000" dirty="0" smtClean="0">
                <a:latin typeface="Calibri" pitchFamily="34" charset="0"/>
              </a:rPr>
              <a:t> </a:t>
            </a:r>
            <a:r>
              <a:rPr lang="en-US" sz="2000" dirty="0" err="1" smtClean="0">
                <a:latin typeface="Calibri" pitchFamily="34" charset="0"/>
              </a:rPr>
              <a:t>procedentes</a:t>
            </a:r>
            <a:r>
              <a:rPr lang="en-US" sz="2000" dirty="0" smtClean="0">
                <a:latin typeface="Calibri" pitchFamily="34" charset="0"/>
              </a:rPr>
              <a:t> del </a:t>
            </a:r>
            <a:r>
              <a:rPr lang="en-US" sz="2000" dirty="0" err="1" smtClean="0">
                <a:latin typeface="Calibri" pitchFamily="34" charset="0"/>
              </a:rPr>
              <a:t>gobierno</a:t>
            </a:r>
            <a:r>
              <a:rPr lang="en-US" sz="2000" dirty="0" smtClean="0">
                <a:latin typeface="Calibri" pitchFamily="34" charset="0"/>
              </a:rPr>
              <a:t> central (2007) </a:t>
            </a:r>
          </a:p>
          <a:p>
            <a:pPr eaLnBrk="1" hangingPunct="1">
              <a:lnSpc>
                <a:spcPct val="80000"/>
              </a:lnSpc>
            </a:pPr>
            <a:endParaRPr lang="en-US" sz="2000" dirty="0" smtClean="0">
              <a:latin typeface="Calibri" pitchFamily="34" charset="0"/>
            </a:endParaRPr>
          </a:p>
          <a:p>
            <a:pPr eaLnBrk="1" hangingPunct="1">
              <a:lnSpc>
                <a:spcPct val="80000"/>
              </a:lnSpc>
            </a:pPr>
            <a:r>
              <a:rPr lang="en-US" sz="2000" dirty="0" err="1" smtClean="0">
                <a:latin typeface="Calibri" pitchFamily="34" charset="0"/>
              </a:rPr>
              <a:t>Agencia</a:t>
            </a:r>
            <a:r>
              <a:rPr lang="en-US" sz="2000" dirty="0" smtClean="0">
                <a:latin typeface="Calibri" pitchFamily="34" charset="0"/>
              </a:rPr>
              <a:t> Regional de </a:t>
            </a:r>
            <a:r>
              <a:rPr lang="en-US" sz="2000" dirty="0" err="1" smtClean="0">
                <a:latin typeface="Calibri" pitchFamily="34" charset="0"/>
              </a:rPr>
              <a:t>Servicios</a:t>
            </a:r>
            <a:r>
              <a:rPr lang="en-US" sz="2000" dirty="0" smtClean="0">
                <a:latin typeface="Calibri" pitchFamily="34" charset="0"/>
              </a:rPr>
              <a:t> </a:t>
            </a:r>
            <a:r>
              <a:rPr lang="en-US" sz="2000" dirty="0" err="1" smtClean="0">
                <a:latin typeface="Calibri" pitchFamily="34" charset="0"/>
              </a:rPr>
              <a:t>Sanitarios</a:t>
            </a:r>
            <a:r>
              <a:rPr lang="en-US" sz="2000" dirty="0" smtClean="0">
                <a:latin typeface="Calibri" pitchFamily="34" charset="0"/>
              </a:rPr>
              <a:t>, </a:t>
            </a:r>
            <a:r>
              <a:rPr lang="en-US" sz="2000" dirty="0" err="1" smtClean="0">
                <a:latin typeface="Calibri" pitchFamily="34" charset="0"/>
              </a:rPr>
              <a:t>cuya</a:t>
            </a:r>
            <a:r>
              <a:rPr lang="en-US" sz="2000" dirty="0" smtClean="0">
                <a:latin typeface="Calibri" pitchFamily="34" charset="0"/>
              </a:rPr>
              <a:t> </a:t>
            </a:r>
            <a:r>
              <a:rPr lang="en-US" sz="2000" dirty="0" err="1" smtClean="0">
                <a:latin typeface="Calibri" pitchFamily="34" charset="0"/>
              </a:rPr>
              <a:t>única</a:t>
            </a:r>
            <a:r>
              <a:rPr lang="en-US" sz="2000" dirty="0" smtClean="0">
                <a:latin typeface="Calibri" pitchFamily="34" charset="0"/>
              </a:rPr>
              <a:t> </a:t>
            </a:r>
            <a:r>
              <a:rPr lang="en-US" sz="2000" dirty="0" err="1" smtClean="0">
                <a:latin typeface="Calibri" pitchFamily="34" charset="0"/>
              </a:rPr>
              <a:t>misión</a:t>
            </a:r>
            <a:r>
              <a:rPr lang="en-US" sz="2000" dirty="0" smtClean="0">
                <a:latin typeface="Calibri" pitchFamily="34" charset="0"/>
              </a:rPr>
              <a:t> </a:t>
            </a:r>
            <a:r>
              <a:rPr lang="en-US" sz="2000" dirty="0" err="1" smtClean="0">
                <a:latin typeface="Calibri" pitchFamily="34" charset="0"/>
              </a:rPr>
              <a:t>es</a:t>
            </a:r>
            <a:r>
              <a:rPr lang="en-US" sz="2000" dirty="0" smtClean="0">
                <a:latin typeface="Calibri" pitchFamily="34" charset="0"/>
              </a:rPr>
              <a:t> </a:t>
            </a:r>
            <a:r>
              <a:rPr lang="en-US" sz="2000" dirty="0" err="1" smtClean="0">
                <a:latin typeface="Calibri" pitchFamily="34" charset="0"/>
              </a:rPr>
              <a:t>proporcionar</a:t>
            </a:r>
            <a:r>
              <a:rPr lang="en-US" sz="2000" dirty="0" smtClean="0">
                <a:latin typeface="Calibri" pitchFamily="34" charset="0"/>
              </a:rPr>
              <a:t> </a:t>
            </a:r>
            <a:r>
              <a:rPr lang="en-US" sz="2000" dirty="0" err="1" smtClean="0">
                <a:latin typeface="Calibri" pitchFamily="34" charset="0"/>
              </a:rPr>
              <a:t>acceso</a:t>
            </a:r>
            <a:r>
              <a:rPr lang="en-US" sz="2000" dirty="0" smtClean="0">
                <a:latin typeface="Calibri" pitchFamily="34" charset="0"/>
              </a:rPr>
              <a:t> a la </a:t>
            </a:r>
            <a:r>
              <a:rPr lang="en-US" sz="2000" dirty="0" err="1" smtClean="0">
                <a:latin typeface="Calibri" pitchFamily="34" charset="0"/>
              </a:rPr>
              <a:t>salud</a:t>
            </a:r>
            <a:r>
              <a:rPr lang="en-US" sz="2000" dirty="0" smtClean="0">
                <a:latin typeface="Calibri" pitchFamily="34" charset="0"/>
              </a:rPr>
              <a:t> </a:t>
            </a:r>
            <a:r>
              <a:rPr lang="en-US" sz="2000" dirty="0" err="1" smtClean="0">
                <a:latin typeface="Calibri" pitchFamily="34" charset="0"/>
              </a:rPr>
              <a:t>basándose</a:t>
            </a:r>
            <a:r>
              <a:rPr lang="en-US" sz="2000" dirty="0" smtClean="0">
                <a:latin typeface="Calibri" pitchFamily="34" charset="0"/>
              </a:rPr>
              <a:t> en  la </a:t>
            </a:r>
            <a:r>
              <a:rPr lang="en-US" sz="2000" dirty="0" err="1" smtClean="0">
                <a:latin typeface="Calibri" pitchFamily="34" charset="0"/>
              </a:rPr>
              <a:t>distribución</a:t>
            </a:r>
            <a:r>
              <a:rPr lang="en-US" sz="2000" dirty="0" smtClean="0">
                <a:latin typeface="Calibri" pitchFamily="34" charset="0"/>
              </a:rPr>
              <a:t> </a:t>
            </a:r>
            <a:r>
              <a:rPr lang="en-US" sz="2000" dirty="0" err="1" smtClean="0">
                <a:latin typeface="Calibri" pitchFamily="34" charset="0"/>
              </a:rPr>
              <a:t>geográfica</a:t>
            </a:r>
            <a:r>
              <a:rPr lang="en-US" sz="2000" dirty="0" smtClean="0">
                <a:latin typeface="Calibri" pitchFamily="34" charset="0"/>
              </a:rPr>
              <a:t> y con </a:t>
            </a:r>
            <a:r>
              <a:rPr lang="en-US" sz="2000" dirty="0" err="1" smtClean="0">
                <a:latin typeface="Calibri" pitchFamily="34" charset="0"/>
              </a:rPr>
              <a:t>tres</a:t>
            </a:r>
            <a:r>
              <a:rPr lang="en-US" sz="2000" dirty="0" smtClean="0">
                <a:latin typeface="Calibri" pitchFamily="34" charset="0"/>
              </a:rPr>
              <a:t> </a:t>
            </a:r>
            <a:r>
              <a:rPr lang="en-US" sz="2000" dirty="0" err="1" smtClean="0">
                <a:latin typeface="Calibri" pitchFamily="34" charset="0"/>
              </a:rPr>
              <a:t>niveles</a:t>
            </a:r>
            <a:r>
              <a:rPr lang="en-US" sz="2000" dirty="0" smtClean="0">
                <a:latin typeface="Calibri" pitchFamily="34" charset="0"/>
              </a:rPr>
              <a:t> de </a:t>
            </a:r>
            <a:r>
              <a:rPr lang="en-US" sz="2000" dirty="0" err="1" smtClean="0">
                <a:latin typeface="Calibri" pitchFamily="34" charset="0"/>
              </a:rPr>
              <a:t>atención</a:t>
            </a:r>
            <a:endParaRPr lang="en-US" sz="2000" dirty="0" smtClean="0">
              <a:latin typeface="Calibri" pitchFamily="34" charset="0"/>
            </a:endParaRPr>
          </a:p>
          <a:p>
            <a:pPr lvl="1" eaLnBrk="1" hangingPunct="1">
              <a:lnSpc>
                <a:spcPct val="80000"/>
              </a:lnSpc>
            </a:pPr>
            <a:r>
              <a:rPr lang="en-US" sz="1800" dirty="0" smtClean="0">
                <a:latin typeface="Calibri" pitchFamily="34" charset="0"/>
              </a:rPr>
              <a:t>1. </a:t>
            </a:r>
            <a:r>
              <a:rPr lang="en-US" sz="1800" dirty="0" err="1" smtClean="0">
                <a:latin typeface="Calibri" pitchFamily="34" charset="0"/>
              </a:rPr>
              <a:t>estrategias</a:t>
            </a:r>
            <a:r>
              <a:rPr lang="en-US" sz="1800" dirty="0" smtClean="0">
                <a:latin typeface="Calibri" pitchFamily="34" charset="0"/>
              </a:rPr>
              <a:t> </a:t>
            </a:r>
            <a:r>
              <a:rPr lang="en-US" sz="1800" dirty="0" err="1" smtClean="0">
                <a:latin typeface="Calibri" pitchFamily="34" charset="0"/>
              </a:rPr>
              <a:t>sanitarias</a:t>
            </a:r>
            <a:r>
              <a:rPr lang="en-US" sz="1800" dirty="0" smtClean="0">
                <a:latin typeface="Calibri" pitchFamily="34" charset="0"/>
              </a:rPr>
              <a:t> </a:t>
            </a:r>
            <a:r>
              <a:rPr lang="en-US" sz="1800" dirty="0" err="1" smtClean="0">
                <a:latin typeface="Calibri" pitchFamily="34" charset="0"/>
              </a:rPr>
              <a:t>primarias</a:t>
            </a:r>
            <a:endParaRPr lang="en-US" sz="1800" dirty="0" smtClean="0">
              <a:latin typeface="Calibri" pitchFamily="34" charset="0"/>
            </a:endParaRPr>
          </a:p>
          <a:p>
            <a:pPr lvl="1" eaLnBrk="1" hangingPunct="1">
              <a:lnSpc>
                <a:spcPct val="80000"/>
              </a:lnSpc>
            </a:pPr>
            <a:r>
              <a:rPr lang="en-US" sz="1800" dirty="0" smtClean="0">
                <a:latin typeface="Calibri" pitchFamily="34" charset="0"/>
              </a:rPr>
              <a:t>2. </a:t>
            </a:r>
            <a:r>
              <a:rPr lang="en-US" sz="1800" dirty="0" err="1" smtClean="0">
                <a:latin typeface="Calibri" pitchFamily="34" charset="0"/>
              </a:rPr>
              <a:t>atención</a:t>
            </a:r>
            <a:r>
              <a:rPr lang="en-US" sz="1800" dirty="0" smtClean="0">
                <a:latin typeface="Calibri" pitchFamily="34" charset="0"/>
              </a:rPr>
              <a:t> </a:t>
            </a:r>
            <a:r>
              <a:rPr lang="en-US" sz="1800" dirty="0" err="1" smtClean="0">
                <a:latin typeface="Calibri" pitchFamily="34" charset="0"/>
              </a:rPr>
              <a:t>especializada</a:t>
            </a:r>
            <a:r>
              <a:rPr lang="en-US" sz="1800" dirty="0" smtClean="0">
                <a:latin typeface="Calibri" pitchFamily="34" charset="0"/>
              </a:rPr>
              <a:t> con </a:t>
            </a:r>
            <a:r>
              <a:rPr lang="en-US" sz="1800" dirty="0" err="1" smtClean="0">
                <a:latin typeface="Calibri" pitchFamily="34" charset="0"/>
              </a:rPr>
              <a:t>probabilidad</a:t>
            </a:r>
            <a:r>
              <a:rPr lang="en-US" sz="1800" dirty="0" smtClean="0">
                <a:latin typeface="Calibri" pitchFamily="34" charset="0"/>
              </a:rPr>
              <a:t> de </a:t>
            </a:r>
            <a:r>
              <a:rPr lang="en-US" sz="1800" dirty="0" err="1" smtClean="0">
                <a:latin typeface="Calibri" pitchFamily="34" charset="0"/>
              </a:rPr>
              <a:t>ingreso</a:t>
            </a:r>
            <a:r>
              <a:rPr lang="en-US" sz="1800" dirty="0" smtClean="0">
                <a:latin typeface="Calibri" pitchFamily="34" charset="0"/>
              </a:rPr>
              <a:t> </a:t>
            </a:r>
            <a:r>
              <a:rPr lang="en-US" sz="1800" dirty="0" err="1" smtClean="0">
                <a:latin typeface="Calibri" pitchFamily="34" charset="0"/>
              </a:rPr>
              <a:t>hospitalario</a:t>
            </a:r>
            <a:r>
              <a:rPr lang="en-US" sz="1800" dirty="0" smtClean="0">
                <a:latin typeface="Calibri" pitchFamily="34" charset="0"/>
              </a:rPr>
              <a:t> </a:t>
            </a:r>
          </a:p>
          <a:p>
            <a:pPr lvl="1" eaLnBrk="1" hangingPunct="1">
              <a:lnSpc>
                <a:spcPct val="80000"/>
              </a:lnSpc>
            </a:pPr>
            <a:r>
              <a:rPr lang="en-US" sz="1800" dirty="0" smtClean="0">
                <a:latin typeface="Calibri" pitchFamily="34" charset="0"/>
              </a:rPr>
              <a:t>3. </a:t>
            </a:r>
            <a:r>
              <a:rPr lang="en-US" sz="1800" dirty="0" err="1" smtClean="0">
                <a:latin typeface="Calibri" pitchFamily="34" charset="0"/>
              </a:rPr>
              <a:t>hospitales</a:t>
            </a:r>
            <a:r>
              <a:rPr lang="en-US" sz="1800" dirty="0" smtClean="0">
                <a:latin typeface="Calibri" pitchFamily="34" charset="0"/>
              </a:rPr>
              <a:t> </a:t>
            </a:r>
            <a:r>
              <a:rPr lang="en-US" sz="1800" dirty="0" err="1" smtClean="0">
                <a:latin typeface="Calibri" pitchFamily="34" charset="0"/>
              </a:rPr>
              <a:t>regionales</a:t>
            </a:r>
            <a:r>
              <a:rPr lang="en-US" sz="1800" dirty="0" smtClean="0">
                <a:latin typeface="Calibri" pitchFamily="34" charset="0"/>
              </a:rPr>
              <a:t> </a:t>
            </a:r>
            <a:r>
              <a:rPr lang="en-US" sz="1800" dirty="0" err="1" smtClean="0">
                <a:latin typeface="Calibri" pitchFamily="34" charset="0"/>
              </a:rPr>
              <a:t>especializados</a:t>
            </a:r>
            <a:r>
              <a:rPr lang="en-US" sz="1800" dirty="0" smtClean="0">
                <a:latin typeface="Calibri" pitchFamily="34" charset="0"/>
              </a:rPr>
              <a:t> </a:t>
            </a:r>
            <a:r>
              <a:rPr lang="en-US" sz="1800" dirty="0" err="1" smtClean="0">
                <a:latin typeface="Calibri" pitchFamily="34" charset="0"/>
              </a:rPr>
              <a:t>que</a:t>
            </a:r>
            <a:r>
              <a:rPr lang="en-US" sz="1800" dirty="0" smtClean="0">
                <a:latin typeface="Calibri" pitchFamily="34" charset="0"/>
              </a:rPr>
              <a:t> </a:t>
            </a:r>
            <a:r>
              <a:rPr lang="en-US" sz="1800" dirty="0" err="1" smtClean="0">
                <a:latin typeface="Calibri" pitchFamily="34" charset="0"/>
              </a:rPr>
              <a:t>ofrecen</a:t>
            </a:r>
            <a:r>
              <a:rPr lang="en-US" sz="1800" dirty="0" smtClean="0">
                <a:latin typeface="Calibri" pitchFamily="34" charset="0"/>
              </a:rPr>
              <a:t> </a:t>
            </a:r>
            <a:r>
              <a:rPr lang="en-US" sz="1800" dirty="0" err="1" smtClean="0">
                <a:latin typeface="Calibri" pitchFamily="34" charset="0"/>
              </a:rPr>
              <a:t>servicios</a:t>
            </a:r>
            <a:r>
              <a:rPr lang="en-US" sz="1800" dirty="0" smtClean="0">
                <a:latin typeface="Calibri" pitchFamily="34" charset="0"/>
              </a:rPr>
              <a:t> </a:t>
            </a:r>
            <a:r>
              <a:rPr lang="en-US" sz="1800" dirty="0" err="1" smtClean="0">
                <a:latin typeface="Calibri" pitchFamily="34" charset="0"/>
              </a:rPr>
              <a:t>más</a:t>
            </a:r>
            <a:r>
              <a:rPr lang="en-US" sz="1800" dirty="0" smtClean="0">
                <a:latin typeface="Calibri" pitchFamily="34" charset="0"/>
              </a:rPr>
              <a:t> </a:t>
            </a:r>
            <a:r>
              <a:rPr lang="en-US" sz="1800" dirty="0" err="1" smtClean="0">
                <a:latin typeface="Calibri" pitchFamily="34" charset="0"/>
              </a:rPr>
              <a:t>complejos</a:t>
            </a:r>
            <a:endParaRPr lang="en-US" sz="1800" dirty="0" smtClean="0">
              <a:latin typeface="Calibri"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4" descr="7A12877D-3D9E-45BF-BB79-F453CE4ADE5C"/>
          <p:cNvPicPr>
            <a:picLocks noChangeAspect="1" noChangeArrowheads="1"/>
          </p:cNvPicPr>
          <p:nvPr/>
        </p:nvPicPr>
        <p:blipFill>
          <a:blip r:embed="rId2">
            <a:grayscl/>
          </a:blip>
          <a:srcRect/>
          <a:stretch>
            <a:fillRect/>
          </a:stretch>
        </p:blipFill>
        <p:spPr bwMode="auto">
          <a:xfrm>
            <a:off x="4953000" y="4716463"/>
            <a:ext cx="2971800" cy="1876425"/>
          </a:xfrm>
          <a:prstGeom prst="rect">
            <a:avLst/>
          </a:prstGeom>
          <a:noFill/>
          <a:ln w="9525">
            <a:noFill/>
            <a:miter lim="800000"/>
            <a:headEnd/>
            <a:tailEnd/>
          </a:ln>
        </p:spPr>
      </p:pic>
      <p:sp>
        <p:nvSpPr>
          <p:cNvPr id="22530" name="Rectangle 2"/>
          <p:cNvSpPr>
            <a:spLocks noGrp="1"/>
          </p:cNvSpPr>
          <p:nvPr>
            <p:ph type="title" idx="4294967295"/>
          </p:nvPr>
        </p:nvSpPr>
        <p:spPr bwMode="auto">
          <a:xfrm>
            <a:off x="0" y="0"/>
            <a:ext cx="8858280" cy="1143000"/>
          </a:xfrm>
          <a:noFill/>
        </p:spPr>
        <p:txBody>
          <a:bodyPr wrap="square" lIns="91440" tIns="45720" rIns="91440" bIns="45720" numCol="1" anchorCtr="0" compatLnSpc="1">
            <a:prstTxWarp prst="textNoShape">
              <a:avLst/>
            </a:prstTxWarp>
            <a:normAutofit/>
          </a:bodyPr>
          <a:lstStyle/>
          <a:p>
            <a:pPr eaLnBrk="1" hangingPunct="1"/>
            <a:r>
              <a:rPr lang="en-US" sz="3200" cap="none" smtClean="0">
                <a:latin typeface="Calibri" pitchFamily="34" charset="0"/>
              </a:rPr>
              <a:t> IDENTIFICACIÓN DE LA NECESIDAD DE POLÍTICAS</a:t>
            </a:r>
          </a:p>
        </p:txBody>
      </p:sp>
      <p:sp>
        <p:nvSpPr>
          <p:cNvPr id="22531" name="Rectangle 3"/>
          <p:cNvSpPr>
            <a:spLocks noGrp="1"/>
          </p:cNvSpPr>
          <p:nvPr>
            <p:ph type="body" idx="4294967295"/>
          </p:nvPr>
        </p:nvSpPr>
        <p:spPr>
          <a:xfrm>
            <a:off x="152400" y="1524000"/>
            <a:ext cx="8229600" cy="4691082"/>
          </a:xfrm>
        </p:spPr>
        <p:txBody>
          <a:bodyPr/>
          <a:lstStyle/>
          <a:p>
            <a:pPr eaLnBrk="1" hangingPunct="1">
              <a:lnSpc>
                <a:spcPct val="80000"/>
              </a:lnSpc>
            </a:pPr>
            <a:r>
              <a:rPr lang="en-US" sz="1800" smtClean="0">
                <a:latin typeface="Calibri" pitchFamily="34" charset="0"/>
              </a:rPr>
              <a:t>La descentralización todavía no se ha puesto en práctica</a:t>
            </a:r>
            <a:endParaRPr lang="en-US" sz="1800" dirty="0" smtClean="0">
              <a:latin typeface="Calibri" pitchFamily="34" charset="0"/>
            </a:endParaRPr>
          </a:p>
          <a:p>
            <a:pPr eaLnBrk="1" hangingPunct="1">
              <a:lnSpc>
                <a:spcPct val="80000"/>
              </a:lnSpc>
              <a:buFont typeface="Wingdings" pitchFamily="2" charset="2"/>
              <a:buNone/>
            </a:pPr>
            <a:endParaRPr lang="en-US" sz="1800" dirty="0" smtClean="0">
              <a:latin typeface="Calibri" pitchFamily="34" charset="0"/>
            </a:endParaRPr>
          </a:p>
          <a:p>
            <a:pPr eaLnBrk="1" hangingPunct="1">
              <a:lnSpc>
                <a:spcPct val="80000"/>
              </a:lnSpc>
            </a:pPr>
            <a:r>
              <a:rPr lang="en-US" sz="1800" smtClean="0">
                <a:latin typeface="Calibri" pitchFamily="34" charset="0"/>
              </a:rPr>
              <a:t>Necesidad creciente de transparencia entre las agencias para identificar las distintas funciones de las agencias de salud pública </a:t>
            </a:r>
            <a:r>
              <a:rPr lang="en-US" sz="1800" dirty="0" smtClean="0">
                <a:latin typeface="Calibri" pitchFamily="34" charset="0"/>
              </a:rPr>
              <a:t>(2007) </a:t>
            </a:r>
          </a:p>
          <a:p>
            <a:pPr eaLnBrk="1" hangingPunct="1">
              <a:lnSpc>
                <a:spcPct val="80000"/>
              </a:lnSpc>
              <a:buFont typeface="Wingdings" pitchFamily="2" charset="2"/>
              <a:buNone/>
            </a:pPr>
            <a:endParaRPr lang="en-US" sz="1800" dirty="0" smtClean="0">
              <a:latin typeface="Calibri" pitchFamily="34" charset="0"/>
            </a:endParaRPr>
          </a:p>
          <a:p>
            <a:pPr eaLnBrk="1" hangingPunct="1">
              <a:lnSpc>
                <a:spcPct val="80000"/>
              </a:lnSpc>
            </a:pPr>
            <a:r>
              <a:rPr lang="en-US" sz="1800" smtClean="0">
                <a:latin typeface="Calibri" pitchFamily="34" charset="0"/>
              </a:rPr>
              <a:t>En la actualidad no hay metodologías de análisis, lo que supone un obstáculo para los diseñadores de políticas e impide adoptar las mejores prácticas necesarias para reducir el alto nivel de desigualdad. </a:t>
            </a:r>
            <a:endParaRPr lang="en-US" sz="1800" dirty="0" smtClean="0">
              <a:latin typeface="Calibri" pitchFamily="34" charset="0"/>
            </a:endParaRPr>
          </a:p>
          <a:p>
            <a:pPr lvl="1" eaLnBrk="1" hangingPunct="1">
              <a:lnSpc>
                <a:spcPct val="80000"/>
              </a:lnSpc>
            </a:pPr>
            <a:r>
              <a:rPr lang="en-US" sz="1600" smtClean="0">
                <a:latin typeface="Calibri" pitchFamily="34" charset="0"/>
              </a:rPr>
              <a:t>Los números no son reales, por lo que los datos de muchas agencias  son inferiores a la realidad y las causas de los problemas de salud pública están mal definidas</a:t>
            </a:r>
            <a:endParaRPr lang="en-US" sz="1800" dirty="0" smtClean="0">
              <a:latin typeface="Calibri" pitchFamily="34" charset="0"/>
            </a:endParaRPr>
          </a:p>
          <a:p>
            <a:pPr lvl="1" eaLnBrk="1" hangingPunct="1">
              <a:lnSpc>
                <a:spcPct val="80000"/>
              </a:lnSpc>
              <a:buFont typeface="Wingdings 2" pitchFamily="18" charset="2"/>
              <a:buNone/>
            </a:pPr>
            <a:endParaRPr lang="en-US" sz="1800" dirty="0" smtClean="0">
              <a:latin typeface="Calibri" pitchFamily="34" charset="0"/>
            </a:endParaRPr>
          </a:p>
          <a:p>
            <a:pPr eaLnBrk="1" hangingPunct="1">
              <a:lnSpc>
                <a:spcPct val="80000"/>
              </a:lnSpc>
            </a:pPr>
            <a:r>
              <a:rPr lang="en-US" sz="1800" smtClean="0">
                <a:latin typeface="Calibri" pitchFamily="34" charset="0"/>
              </a:rPr>
              <a:t>La necesidad de administración de recursos humanos se definió como necesidad de estrategias gubernamentales </a:t>
            </a:r>
            <a:endParaRPr lang="en-US" sz="1800" dirty="0" smtClean="0">
              <a:latin typeface="Calibri" pitchFamily="34" charset="0"/>
            </a:endParaRPr>
          </a:p>
          <a:p>
            <a:pPr lvl="1" eaLnBrk="1" hangingPunct="1">
              <a:lnSpc>
                <a:spcPct val="80000"/>
              </a:lnSpc>
            </a:pPr>
            <a:r>
              <a:rPr lang="en-US" sz="1600" smtClean="0">
                <a:latin typeface="Calibri" pitchFamily="34" charset="0"/>
              </a:rPr>
              <a:t>Escasez de personal médico, sobre todo en las</a:t>
            </a:r>
            <a:endParaRPr lang="en-US" sz="1600" dirty="0" smtClean="0">
              <a:latin typeface="Calibri" pitchFamily="34" charset="0"/>
            </a:endParaRPr>
          </a:p>
          <a:p>
            <a:pPr lvl="1" eaLnBrk="1" hangingPunct="1">
              <a:lnSpc>
                <a:spcPct val="80000"/>
              </a:lnSpc>
              <a:buFont typeface="Wingdings 2" pitchFamily="18" charset="2"/>
              <a:buNone/>
            </a:pPr>
            <a:r>
              <a:rPr lang="en-US" sz="1600" smtClean="0">
                <a:latin typeface="Calibri" pitchFamily="34" charset="0"/>
              </a:rPr>
              <a:t>       zonas rurales (2007</a:t>
            </a:r>
            <a:r>
              <a:rPr lang="en-US" sz="1600" dirty="0" smtClean="0">
                <a:latin typeface="Calibri" pitchFamily="34" charset="0"/>
              </a:rPr>
              <a:t>)</a:t>
            </a:r>
          </a:p>
          <a:p>
            <a:pPr eaLnBrk="1" hangingPunct="1">
              <a:lnSpc>
                <a:spcPct val="80000"/>
              </a:lnSpc>
              <a:buFontTx/>
              <a:buNone/>
            </a:pPr>
            <a:endParaRPr lang="en-US" sz="1600" dirty="0" smtClean="0">
              <a:latin typeface="Calibri"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5" descr="IMG_0955"/>
          <p:cNvPicPr>
            <a:picLocks noChangeAspect="1" noChangeArrowheads="1"/>
          </p:cNvPicPr>
          <p:nvPr/>
        </p:nvPicPr>
        <p:blipFill>
          <a:blip r:embed="rId2">
            <a:grayscl/>
          </a:blip>
          <a:srcRect/>
          <a:stretch>
            <a:fillRect/>
          </a:stretch>
        </p:blipFill>
        <p:spPr bwMode="auto">
          <a:xfrm>
            <a:off x="5220072" y="4797152"/>
            <a:ext cx="2490936" cy="1868202"/>
          </a:xfrm>
          <a:prstGeom prst="rect">
            <a:avLst/>
          </a:prstGeom>
          <a:noFill/>
          <a:ln w="9525">
            <a:noFill/>
            <a:miter lim="800000"/>
            <a:headEnd/>
            <a:tailEnd/>
          </a:ln>
        </p:spPr>
      </p:pic>
      <p:sp>
        <p:nvSpPr>
          <p:cNvPr id="23554" name="Rectangle 2"/>
          <p:cNvSpPr>
            <a:spLocks noGrp="1"/>
          </p:cNvSpPr>
          <p:nvPr>
            <p:ph type="title" idx="4294967295"/>
          </p:nvPr>
        </p:nvSpPr>
        <p:spPr bwMode="auto">
          <a:xfrm>
            <a:off x="323528" y="476672"/>
            <a:ext cx="8085584" cy="782960"/>
          </a:xfrm>
          <a:noFill/>
        </p:spPr>
        <p:txBody>
          <a:bodyPr wrap="square" lIns="91440" tIns="45720" rIns="91440" bIns="45720" numCol="1" anchorCtr="0" compatLnSpc="1">
            <a:prstTxWarp prst="textNoShape">
              <a:avLst/>
            </a:prstTxWarp>
          </a:bodyPr>
          <a:lstStyle/>
          <a:p>
            <a:pPr eaLnBrk="1" hangingPunct="1"/>
            <a:r>
              <a:rPr lang="en-US" cap="none" dirty="0" smtClean="0">
                <a:latin typeface="Calibri" pitchFamily="34" charset="0"/>
              </a:rPr>
              <a:t>NECESIDADES (</a:t>
            </a:r>
            <a:r>
              <a:rPr lang="en-US" cap="none" dirty="0" err="1" smtClean="0">
                <a:latin typeface="Calibri" pitchFamily="34" charset="0"/>
              </a:rPr>
              <a:t>continuación</a:t>
            </a:r>
            <a:r>
              <a:rPr lang="en-US" cap="none" dirty="0" smtClean="0">
                <a:latin typeface="Calibri" pitchFamily="34" charset="0"/>
              </a:rPr>
              <a:t>)</a:t>
            </a:r>
          </a:p>
        </p:txBody>
      </p:sp>
      <p:sp>
        <p:nvSpPr>
          <p:cNvPr id="23555" name="Rectangle 3"/>
          <p:cNvSpPr>
            <a:spLocks noGrp="1"/>
          </p:cNvSpPr>
          <p:nvPr>
            <p:ph type="body" idx="4294967295"/>
          </p:nvPr>
        </p:nvSpPr>
        <p:spPr>
          <a:xfrm>
            <a:off x="152400" y="1600200"/>
            <a:ext cx="8153400" cy="3657600"/>
          </a:xfrm>
        </p:spPr>
        <p:txBody>
          <a:bodyPr/>
          <a:lstStyle/>
          <a:p>
            <a:pPr eaLnBrk="1" hangingPunct="1">
              <a:lnSpc>
                <a:spcPct val="90000"/>
              </a:lnSpc>
            </a:pPr>
            <a:r>
              <a:rPr lang="en-US" sz="1800" dirty="0" smtClean="0">
                <a:latin typeface="Calibri" pitchFamily="34" charset="0"/>
              </a:rPr>
              <a:t>Los </a:t>
            </a:r>
            <a:r>
              <a:rPr lang="en-US" sz="1800" dirty="0" err="1" smtClean="0">
                <a:latin typeface="Calibri" pitchFamily="34" charset="0"/>
              </a:rPr>
              <a:t>servicios</a:t>
            </a:r>
            <a:r>
              <a:rPr lang="en-US" sz="1800" dirty="0" smtClean="0">
                <a:latin typeface="Calibri" pitchFamily="34" charset="0"/>
              </a:rPr>
              <a:t> de </a:t>
            </a:r>
            <a:r>
              <a:rPr lang="en-US" sz="1800" dirty="0" err="1" smtClean="0">
                <a:latin typeface="Calibri" pitchFamily="34" charset="0"/>
              </a:rPr>
              <a:t>prevención</a:t>
            </a:r>
            <a:r>
              <a:rPr lang="en-US" sz="1800" dirty="0" smtClean="0">
                <a:latin typeface="Calibri" pitchFamily="34" charset="0"/>
              </a:rPr>
              <a:t> sanitaria, </a:t>
            </a:r>
            <a:r>
              <a:rPr lang="en-US" sz="1800" dirty="0" err="1" smtClean="0">
                <a:latin typeface="Calibri" pitchFamily="34" charset="0"/>
              </a:rPr>
              <a:t>una</a:t>
            </a:r>
            <a:r>
              <a:rPr lang="en-US" sz="1800" dirty="0" smtClean="0">
                <a:latin typeface="Calibri" pitchFamily="34" charset="0"/>
              </a:rPr>
              <a:t> </a:t>
            </a:r>
            <a:r>
              <a:rPr lang="en-US" sz="1800" dirty="0" err="1" smtClean="0">
                <a:latin typeface="Calibri" pitchFamily="34" charset="0"/>
              </a:rPr>
              <a:t>necesidad</a:t>
            </a:r>
            <a:r>
              <a:rPr lang="en-US" sz="1800" dirty="0" smtClean="0">
                <a:latin typeface="Calibri" pitchFamily="34" charset="0"/>
              </a:rPr>
              <a:t> fundamental </a:t>
            </a:r>
            <a:r>
              <a:rPr lang="en-US" sz="1800" dirty="0" err="1" smtClean="0">
                <a:latin typeface="Calibri" pitchFamily="34" charset="0"/>
              </a:rPr>
              <a:t>para</a:t>
            </a:r>
            <a:r>
              <a:rPr lang="en-US" sz="1800" dirty="0" smtClean="0">
                <a:latin typeface="Calibri" pitchFamily="34" charset="0"/>
              </a:rPr>
              <a:t> </a:t>
            </a:r>
            <a:r>
              <a:rPr lang="en-US" sz="1800" dirty="0" err="1" smtClean="0">
                <a:latin typeface="Calibri" pitchFamily="34" charset="0"/>
              </a:rPr>
              <a:t>reducir</a:t>
            </a:r>
            <a:r>
              <a:rPr lang="en-US" sz="1800" dirty="0" smtClean="0">
                <a:latin typeface="Calibri" pitchFamily="34" charset="0"/>
              </a:rPr>
              <a:t> la  </a:t>
            </a:r>
            <a:r>
              <a:rPr lang="en-US" sz="1800" dirty="0" err="1" smtClean="0">
                <a:latin typeface="Calibri" pitchFamily="34" charset="0"/>
              </a:rPr>
              <a:t>desigualdad</a:t>
            </a:r>
            <a:r>
              <a:rPr lang="en-US" sz="1800" dirty="0" smtClean="0">
                <a:latin typeface="Calibri" pitchFamily="34" charset="0"/>
              </a:rPr>
              <a:t> en el </a:t>
            </a:r>
            <a:r>
              <a:rPr lang="en-US" sz="1800" dirty="0" err="1" smtClean="0">
                <a:latin typeface="Calibri" pitchFamily="34" charset="0"/>
              </a:rPr>
              <a:t>ámbito</a:t>
            </a:r>
            <a:r>
              <a:rPr lang="en-US" sz="1800" dirty="0" smtClean="0">
                <a:latin typeface="Calibri" pitchFamily="34" charset="0"/>
              </a:rPr>
              <a:t> de la </a:t>
            </a:r>
            <a:r>
              <a:rPr lang="en-US" sz="1800" dirty="0" err="1" smtClean="0">
                <a:latin typeface="Calibri" pitchFamily="34" charset="0"/>
              </a:rPr>
              <a:t>salud</a:t>
            </a:r>
            <a:r>
              <a:rPr lang="en-US" sz="1800" dirty="0" smtClean="0">
                <a:latin typeface="Calibri" pitchFamily="34" charset="0"/>
              </a:rPr>
              <a:t>, no </a:t>
            </a:r>
            <a:r>
              <a:rPr lang="en-US" sz="1800" dirty="0" err="1" smtClean="0">
                <a:latin typeface="Calibri" pitchFamily="34" charset="0"/>
              </a:rPr>
              <a:t>están</a:t>
            </a:r>
            <a:r>
              <a:rPr lang="en-US" sz="1800" dirty="0" smtClean="0">
                <a:latin typeface="Calibri" pitchFamily="34" charset="0"/>
              </a:rPr>
              <a:t> </a:t>
            </a:r>
            <a:r>
              <a:rPr lang="en-US" sz="1800" dirty="0" err="1" smtClean="0">
                <a:latin typeface="Calibri" pitchFamily="34" charset="0"/>
              </a:rPr>
              <a:t>incluidos</a:t>
            </a:r>
            <a:r>
              <a:rPr lang="en-US" sz="1800" dirty="0" smtClean="0">
                <a:latin typeface="Calibri" pitchFamily="34" charset="0"/>
              </a:rPr>
              <a:t> en el plan </a:t>
            </a:r>
            <a:r>
              <a:rPr lang="en-US" sz="1800" dirty="0" err="1" smtClean="0">
                <a:latin typeface="Calibri" pitchFamily="34" charset="0"/>
              </a:rPr>
              <a:t>básico</a:t>
            </a:r>
            <a:r>
              <a:rPr lang="en-US" sz="1800" dirty="0" smtClean="0">
                <a:latin typeface="Calibri" pitchFamily="34" charset="0"/>
              </a:rPr>
              <a:t> de </a:t>
            </a:r>
            <a:r>
              <a:rPr lang="en-US" sz="1800" dirty="0" err="1" smtClean="0">
                <a:latin typeface="Calibri" pitchFamily="34" charset="0"/>
              </a:rPr>
              <a:t>salud</a:t>
            </a:r>
            <a:r>
              <a:rPr lang="en-US" sz="1800" dirty="0" smtClean="0">
                <a:latin typeface="Calibri" pitchFamily="34" charset="0"/>
              </a:rPr>
              <a:t>. </a:t>
            </a:r>
          </a:p>
          <a:p>
            <a:pPr lvl="1" eaLnBrk="1" hangingPunct="1">
              <a:lnSpc>
                <a:spcPct val="90000"/>
              </a:lnSpc>
            </a:pPr>
            <a:r>
              <a:rPr lang="en-US" sz="1600" dirty="0" smtClean="0">
                <a:latin typeface="Calibri" pitchFamily="34" charset="0"/>
              </a:rPr>
              <a:t>Para la </a:t>
            </a:r>
            <a:r>
              <a:rPr lang="en-US" sz="1600" dirty="0" err="1" smtClean="0">
                <a:latin typeface="Calibri" pitchFamily="34" charset="0"/>
              </a:rPr>
              <a:t>administración</a:t>
            </a:r>
            <a:r>
              <a:rPr lang="en-US" sz="1600" dirty="0" smtClean="0">
                <a:latin typeface="Calibri" pitchFamily="34" charset="0"/>
              </a:rPr>
              <a:t> de los planes </a:t>
            </a:r>
            <a:r>
              <a:rPr lang="en-US" sz="1600" dirty="0" err="1" smtClean="0">
                <a:latin typeface="Calibri" pitchFamily="34" charset="0"/>
              </a:rPr>
              <a:t>básicos</a:t>
            </a:r>
            <a:r>
              <a:rPr lang="en-US" sz="1600" dirty="0" smtClean="0">
                <a:latin typeface="Calibri" pitchFamily="34" charset="0"/>
              </a:rPr>
              <a:t> de </a:t>
            </a:r>
            <a:r>
              <a:rPr lang="en-US" sz="1600" dirty="0" err="1" smtClean="0">
                <a:latin typeface="Calibri" pitchFamily="34" charset="0"/>
              </a:rPr>
              <a:t>salud</a:t>
            </a:r>
            <a:r>
              <a:rPr lang="en-US" sz="1600" dirty="0" smtClean="0">
                <a:latin typeface="Calibri" pitchFamily="34" charset="0"/>
              </a:rPr>
              <a:t>, </a:t>
            </a:r>
            <a:r>
              <a:rPr lang="en-US" sz="1600" dirty="0" err="1" smtClean="0">
                <a:latin typeface="Calibri" pitchFamily="34" charset="0"/>
              </a:rPr>
              <a:t>esto</a:t>
            </a:r>
            <a:r>
              <a:rPr lang="en-US" sz="1600" dirty="0" smtClean="0">
                <a:latin typeface="Calibri" pitchFamily="34" charset="0"/>
              </a:rPr>
              <a:t> </a:t>
            </a:r>
            <a:r>
              <a:rPr lang="en-US" sz="1600" dirty="0" err="1" smtClean="0">
                <a:latin typeface="Calibri" pitchFamily="34" charset="0"/>
              </a:rPr>
              <a:t>es</a:t>
            </a:r>
            <a:r>
              <a:rPr lang="en-US" sz="1600" dirty="0" smtClean="0">
                <a:latin typeface="Calibri" pitchFamily="34" charset="0"/>
              </a:rPr>
              <a:t> </a:t>
            </a:r>
            <a:r>
              <a:rPr lang="en-US" sz="1600" dirty="0" err="1" smtClean="0">
                <a:latin typeface="Calibri" pitchFamily="34" charset="0"/>
              </a:rPr>
              <a:t>responsabilidad</a:t>
            </a:r>
            <a:r>
              <a:rPr lang="en-US" sz="1600" dirty="0" smtClean="0">
                <a:latin typeface="Calibri" pitchFamily="34" charset="0"/>
              </a:rPr>
              <a:t> </a:t>
            </a:r>
            <a:r>
              <a:rPr lang="en-US" sz="1600" dirty="0" err="1" smtClean="0">
                <a:latin typeface="Calibri" pitchFamily="34" charset="0"/>
              </a:rPr>
              <a:t>exclusiva</a:t>
            </a:r>
            <a:r>
              <a:rPr lang="en-US" sz="1600" dirty="0" smtClean="0">
                <a:latin typeface="Calibri" pitchFamily="34" charset="0"/>
              </a:rPr>
              <a:t> del </a:t>
            </a:r>
            <a:r>
              <a:rPr lang="en-US" sz="1600" dirty="0" err="1" smtClean="0">
                <a:latin typeface="Calibri" pitchFamily="34" charset="0"/>
              </a:rPr>
              <a:t>gobierno</a:t>
            </a:r>
            <a:endParaRPr lang="en-US" sz="1600" dirty="0" smtClean="0">
              <a:latin typeface="Calibri" pitchFamily="34" charset="0"/>
            </a:endParaRPr>
          </a:p>
          <a:p>
            <a:pPr lvl="1" eaLnBrk="1" hangingPunct="1">
              <a:lnSpc>
                <a:spcPct val="90000"/>
              </a:lnSpc>
            </a:pPr>
            <a:r>
              <a:rPr lang="en-US" sz="1600" dirty="0" smtClean="0">
                <a:latin typeface="Calibri" pitchFamily="34" charset="0"/>
              </a:rPr>
              <a:t>La </a:t>
            </a:r>
            <a:r>
              <a:rPr lang="en-US" sz="1600" dirty="0" err="1" smtClean="0">
                <a:latin typeface="Calibri" pitchFamily="34" charset="0"/>
              </a:rPr>
              <a:t>población</a:t>
            </a:r>
            <a:r>
              <a:rPr lang="en-US" sz="1600" dirty="0" smtClean="0">
                <a:latin typeface="Calibri" pitchFamily="34" charset="0"/>
              </a:rPr>
              <a:t> </a:t>
            </a:r>
            <a:r>
              <a:rPr lang="en-US" sz="1600" dirty="0" err="1" smtClean="0">
                <a:latin typeface="Calibri" pitchFamily="34" charset="0"/>
              </a:rPr>
              <a:t>utiliza</a:t>
            </a:r>
            <a:r>
              <a:rPr lang="en-US" sz="1600" dirty="0" smtClean="0">
                <a:latin typeface="Calibri" pitchFamily="34" charset="0"/>
              </a:rPr>
              <a:t> en </a:t>
            </a:r>
            <a:r>
              <a:rPr lang="en-US" sz="1600" dirty="0" err="1" smtClean="0">
                <a:latin typeface="Calibri" pitchFamily="34" charset="0"/>
              </a:rPr>
              <a:t>exceso</a:t>
            </a:r>
            <a:r>
              <a:rPr lang="en-US" sz="1600" dirty="0" smtClean="0">
                <a:latin typeface="Calibri" pitchFamily="34" charset="0"/>
              </a:rPr>
              <a:t> los </a:t>
            </a:r>
            <a:r>
              <a:rPr lang="en-US" sz="1600" dirty="0" err="1" smtClean="0">
                <a:latin typeface="Calibri" pitchFamily="34" charset="0"/>
              </a:rPr>
              <a:t>hospitales</a:t>
            </a:r>
            <a:r>
              <a:rPr lang="en-US" sz="1600" dirty="0" smtClean="0">
                <a:latin typeface="Calibri" pitchFamily="34" charset="0"/>
              </a:rPr>
              <a:t>, </a:t>
            </a:r>
            <a:r>
              <a:rPr lang="en-US" sz="1600" dirty="0" err="1" smtClean="0">
                <a:latin typeface="Calibri" pitchFamily="34" charset="0"/>
              </a:rPr>
              <a:t>que</a:t>
            </a:r>
            <a:r>
              <a:rPr lang="en-US" sz="1600" dirty="0" smtClean="0">
                <a:latin typeface="Calibri" pitchFamily="34" charset="0"/>
              </a:rPr>
              <a:t> </a:t>
            </a:r>
            <a:r>
              <a:rPr lang="en-US" sz="1600" dirty="0" err="1" smtClean="0">
                <a:latin typeface="Calibri" pitchFamily="34" charset="0"/>
              </a:rPr>
              <a:t>reciben</a:t>
            </a:r>
            <a:r>
              <a:rPr lang="en-US" sz="1600" dirty="0" smtClean="0">
                <a:latin typeface="Calibri" pitchFamily="34" charset="0"/>
              </a:rPr>
              <a:t> el 40% del </a:t>
            </a:r>
            <a:r>
              <a:rPr lang="en-US" sz="1600" dirty="0" err="1" smtClean="0">
                <a:latin typeface="Calibri" pitchFamily="34" charset="0"/>
              </a:rPr>
              <a:t>presupuesto</a:t>
            </a:r>
            <a:r>
              <a:rPr lang="en-US" sz="1600" dirty="0" smtClean="0">
                <a:latin typeface="Calibri" pitchFamily="34" charset="0"/>
              </a:rPr>
              <a:t> de </a:t>
            </a:r>
            <a:r>
              <a:rPr lang="en-US" sz="1600" dirty="0" err="1" smtClean="0">
                <a:latin typeface="Calibri" pitchFamily="34" charset="0"/>
              </a:rPr>
              <a:t>salud</a:t>
            </a:r>
            <a:r>
              <a:rPr lang="en-US" sz="1600" dirty="0" smtClean="0">
                <a:latin typeface="Calibri" pitchFamily="34" charset="0"/>
              </a:rPr>
              <a:t>, </a:t>
            </a:r>
            <a:r>
              <a:rPr lang="en-US" sz="1600" dirty="0" err="1" smtClean="0">
                <a:latin typeface="Calibri" pitchFamily="34" charset="0"/>
              </a:rPr>
              <a:t>como</a:t>
            </a:r>
            <a:r>
              <a:rPr lang="en-US" sz="1600" dirty="0" smtClean="0">
                <a:latin typeface="Calibri" pitchFamily="34" charset="0"/>
              </a:rPr>
              <a:t> </a:t>
            </a:r>
            <a:r>
              <a:rPr lang="en-US" sz="1600" dirty="0" err="1" smtClean="0">
                <a:latin typeface="Calibri" pitchFamily="34" charset="0"/>
              </a:rPr>
              <a:t>método</a:t>
            </a:r>
            <a:r>
              <a:rPr lang="en-US" sz="1600" dirty="0" smtClean="0">
                <a:latin typeface="Calibri" pitchFamily="34" charset="0"/>
              </a:rPr>
              <a:t> </a:t>
            </a:r>
            <a:r>
              <a:rPr lang="en-US" sz="1600" dirty="0" err="1" smtClean="0">
                <a:latin typeface="Calibri" pitchFamily="34" charset="0"/>
              </a:rPr>
              <a:t>para</a:t>
            </a:r>
            <a:r>
              <a:rPr lang="en-US" sz="1600" dirty="0" smtClean="0">
                <a:latin typeface="Calibri" pitchFamily="34" charset="0"/>
              </a:rPr>
              <a:t> </a:t>
            </a:r>
            <a:r>
              <a:rPr lang="en-US" sz="1600" dirty="0" err="1" smtClean="0">
                <a:latin typeface="Calibri" pitchFamily="34" charset="0"/>
              </a:rPr>
              <a:t>tratar</a:t>
            </a:r>
            <a:r>
              <a:rPr lang="en-US" sz="1600" dirty="0" smtClean="0">
                <a:latin typeface="Calibri" pitchFamily="34" charset="0"/>
              </a:rPr>
              <a:t> </a:t>
            </a:r>
            <a:r>
              <a:rPr lang="en-US" sz="1600" dirty="0" err="1" smtClean="0">
                <a:latin typeface="Calibri" pitchFamily="34" charset="0"/>
              </a:rPr>
              <a:t>enfermedades</a:t>
            </a:r>
            <a:r>
              <a:rPr lang="en-US" sz="1600" dirty="0" smtClean="0">
                <a:latin typeface="Calibri" pitchFamily="34" charset="0"/>
              </a:rPr>
              <a:t> </a:t>
            </a:r>
            <a:r>
              <a:rPr lang="en-US" sz="1600" dirty="0" smtClean="0">
                <a:latin typeface="Calibri" pitchFamily="34" charset="0"/>
              </a:rPr>
              <a:t>graves</a:t>
            </a:r>
          </a:p>
          <a:p>
            <a:pPr marL="366713" lvl="1" indent="0" eaLnBrk="1" hangingPunct="1">
              <a:lnSpc>
                <a:spcPct val="90000"/>
              </a:lnSpc>
              <a:buNone/>
            </a:pPr>
            <a:endParaRPr lang="en-US" sz="1600" dirty="0" smtClean="0">
              <a:latin typeface="Calibri" pitchFamily="34" charset="0"/>
            </a:endParaRPr>
          </a:p>
          <a:p>
            <a:pPr eaLnBrk="1" hangingPunct="1">
              <a:lnSpc>
                <a:spcPct val="90000"/>
              </a:lnSpc>
            </a:pPr>
            <a:r>
              <a:rPr lang="en-US" sz="1800" dirty="0" err="1" smtClean="0">
                <a:latin typeface="Calibri" pitchFamily="34" charset="0"/>
              </a:rPr>
              <a:t>Actualmente</a:t>
            </a:r>
            <a:r>
              <a:rPr lang="en-US" sz="1800" dirty="0" smtClean="0">
                <a:latin typeface="Calibri" pitchFamily="34" charset="0"/>
              </a:rPr>
              <a:t>, el </a:t>
            </a:r>
            <a:r>
              <a:rPr lang="en-US" sz="1800" dirty="0" err="1" smtClean="0">
                <a:latin typeface="Calibri" pitchFamily="34" charset="0"/>
              </a:rPr>
              <a:t>país</a:t>
            </a:r>
            <a:r>
              <a:rPr lang="en-US" sz="1800" dirty="0" smtClean="0">
                <a:latin typeface="Calibri" pitchFamily="34" charset="0"/>
              </a:rPr>
              <a:t> se </a:t>
            </a:r>
            <a:r>
              <a:rPr lang="en-US" sz="1800" dirty="0" err="1" smtClean="0">
                <a:latin typeface="Calibri" pitchFamily="34" charset="0"/>
              </a:rPr>
              <a:t>encuentra</a:t>
            </a:r>
            <a:r>
              <a:rPr lang="en-US" sz="1800" dirty="0" smtClean="0">
                <a:latin typeface="Calibri" pitchFamily="34" charset="0"/>
              </a:rPr>
              <a:t> en un </a:t>
            </a:r>
            <a:r>
              <a:rPr lang="en-US" sz="1800" dirty="0" err="1" smtClean="0">
                <a:latin typeface="Calibri" pitchFamily="34" charset="0"/>
              </a:rPr>
              <a:t>periodo</a:t>
            </a:r>
            <a:r>
              <a:rPr lang="en-US" sz="1800" dirty="0" smtClean="0">
                <a:latin typeface="Calibri" pitchFamily="34" charset="0"/>
              </a:rPr>
              <a:t> de </a:t>
            </a:r>
            <a:r>
              <a:rPr lang="en-US" sz="1800" dirty="0" err="1" smtClean="0">
                <a:latin typeface="Calibri" pitchFamily="34" charset="0"/>
              </a:rPr>
              <a:t>transición</a:t>
            </a:r>
            <a:r>
              <a:rPr lang="en-US" sz="1800" dirty="0" smtClean="0">
                <a:latin typeface="Calibri" pitchFamily="34" charset="0"/>
              </a:rPr>
              <a:t> </a:t>
            </a:r>
            <a:r>
              <a:rPr lang="en-US" sz="1800" dirty="0" err="1" smtClean="0">
                <a:latin typeface="Calibri" pitchFamily="34" charset="0"/>
              </a:rPr>
              <a:t>epidemiológica</a:t>
            </a:r>
            <a:r>
              <a:rPr lang="en-US" sz="1800" dirty="0" smtClean="0">
                <a:latin typeface="Calibri" pitchFamily="34" charset="0"/>
              </a:rPr>
              <a:t>, notable </a:t>
            </a:r>
            <a:r>
              <a:rPr lang="en-US" sz="1800" dirty="0" err="1" smtClean="0">
                <a:latin typeface="Calibri" pitchFamily="34" charset="0"/>
              </a:rPr>
              <a:t>descenso</a:t>
            </a:r>
            <a:r>
              <a:rPr lang="en-US" sz="1800" dirty="0" smtClean="0">
                <a:latin typeface="Calibri" pitchFamily="34" charset="0"/>
              </a:rPr>
              <a:t> de </a:t>
            </a:r>
            <a:r>
              <a:rPr lang="en-US" sz="1800" dirty="0" err="1" smtClean="0">
                <a:latin typeface="Calibri" pitchFamily="34" charset="0"/>
              </a:rPr>
              <a:t>enfermedades</a:t>
            </a:r>
            <a:r>
              <a:rPr lang="en-US" sz="1800" dirty="0" smtClean="0">
                <a:latin typeface="Calibri" pitchFamily="34" charset="0"/>
              </a:rPr>
              <a:t> </a:t>
            </a:r>
            <a:r>
              <a:rPr lang="en-US" sz="1800" dirty="0" err="1" smtClean="0">
                <a:latin typeface="Calibri" pitchFamily="34" charset="0"/>
              </a:rPr>
              <a:t>infecciosas</a:t>
            </a:r>
            <a:r>
              <a:rPr lang="en-US" sz="1800" dirty="0" smtClean="0">
                <a:latin typeface="Calibri" pitchFamily="34" charset="0"/>
              </a:rPr>
              <a:t> y notable </a:t>
            </a:r>
            <a:r>
              <a:rPr lang="en-US" sz="1800" dirty="0" err="1" smtClean="0">
                <a:latin typeface="Calibri" pitchFamily="34" charset="0"/>
              </a:rPr>
              <a:t>aumento</a:t>
            </a:r>
            <a:r>
              <a:rPr lang="en-US" sz="1800" dirty="0" smtClean="0">
                <a:latin typeface="Calibri" pitchFamily="34" charset="0"/>
              </a:rPr>
              <a:t> de </a:t>
            </a:r>
            <a:r>
              <a:rPr lang="en-US" sz="1800" dirty="0" err="1" smtClean="0">
                <a:latin typeface="Calibri" pitchFamily="34" charset="0"/>
              </a:rPr>
              <a:t>enfermedades</a:t>
            </a:r>
            <a:r>
              <a:rPr lang="en-US" sz="1800" dirty="0" smtClean="0">
                <a:latin typeface="Calibri" pitchFamily="34" charset="0"/>
              </a:rPr>
              <a:t> </a:t>
            </a:r>
            <a:r>
              <a:rPr lang="en-US" sz="1800" dirty="0" err="1" smtClean="0">
                <a:latin typeface="Calibri" pitchFamily="34" charset="0"/>
              </a:rPr>
              <a:t>crónicas</a:t>
            </a:r>
            <a:r>
              <a:rPr lang="en-US" sz="1800" dirty="0" smtClean="0">
                <a:latin typeface="Calibri" pitchFamily="34" charset="0"/>
              </a:rPr>
              <a:t> no </a:t>
            </a:r>
            <a:r>
              <a:rPr lang="en-US" sz="1800" dirty="0" err="1" smtClean="0">
                <a:latin typeface="Calibri" pitchFamily="34" charset="0"/>
              </a:rPr>
              <a:t>contagiosas</a:t>
            </a:r>
            <a:r>
              <a:rPr lang="en-US" sz="1800" dirty="0" smtClean="0">
                <a:latin typeface="Calibri" pitchFamily="34" charset="0"/>
              </a:rPr>
              <a:t> (2007). </a:t>
            </a:r>
          </a:p>
          <a:p>
            <a:pPr lvl="1" eaLnBrk="1" hangingPunct="1">
              <a:lnSpc>
                <a:spcPct val="90000"/>
              </a:lnSpc>
            </a:pPr>
            <a:r>
              <a:rPr lang="en-US" sz="1600" dirty="0" smtClean="0">
                <a:latin typeface="Calibri" pitchFamily="34" charset="0"/>
              </a:rPr>
              <a:t>Los </a:t>
            </a:r>
            <a:r>
              <a:rPr lang="en-US" sz="1600" dirty="0" err="1" smtClean="0">
                <a:latin typeface="Calibri" pitchFamily="34" charset="0"/>
              </a:rPr>
              <a:t>modelos</a:t>
            </a:r>
            <a:r>
              <a:rPr lang="en-US" sz="1600" dirty="0" smtClean="0">
                <a:latin typeface="Calibri" pitchFamily="34" charset="0"/>
              </a:rPr>
              <a:t> de </a:t>
            </a:r>
            <a:r>
              <a:rPr lang="en-US" sz="1600" dirty="0" err="1" smtClean="0">
                <a:latin typeface="Calibri" pitchFamily="34" charset="0"/>
              </a:rPr>
              <a:t>prevención</a:t>
            </a:r>
            <a:r>
              <a:rPr lang="en-US" sz="1600" dirty="0" smtClean="0">
                <a:latin typeface="Calibri" pitchFamily="34" charset="0"/>
              </a:rPr>
              <a:t> sanitaria </a:t>
            </a:r>
            <a:r>
              <a:rPr lang="en-US" sz="1600" dirty="0" err="1" smtClean="0">
                <a:latin typeface="Calibri" pitchFamily="34" charset="0"/>
              </a:rPr>
              <a:t>facilitan</a:t>
            </a:r>
            <a:r>
              <a:rPr lang="en-US" sz="1600" dirty="0" smtClean="0">
                <a:latin typeface="Calibri" pitchFamily="34" charset="0"/>
              </a:rPr>
              <a:t> la </a:t>
            </a:r>
            <a:r>
              <a:rPr lang="en-US" sz="1600" dirty="0" err="1" smtClean="0">
                <a:latin typeface="Calibri" pitchFamily="34" charset="0"/>
              </a:rPr>
              <a:t>autogestión</a:t>
            </a:r>
            <a:r>
              <a:rPr lang="en-US" sz="1600" dirty="0" smtClean="0">
                <a:latin typeface="Calibri" pitchFamily="34" charset="0"/>
              </a:rPr>
              <a:t> de </a:t>
            </a:r>
            <a:r>
              <a:rPr lang="en-US" sz="1600" dirty="0" err="1" smtClean="0">
                <a:latin typeface="Calibri" pitchFamily="34" charset="0"/>
              </a:rPr>
              <a:t>enfermedades</a:t>
            </a:r>
            <a:r>
              <a:rPr lang="en-US" sz="1600" dirty="0" smtClean="0">
                <a:latin typeface="Calibri" pitchFamily="34" charset="0"/>
              </a:rPr>
              <a:t> y </a:t>
            </a:r>
            <a:r>
              <a:rPr lang="en-US" sz="1600" dirty="0" err="1" smtClean="0">
                <a:latin typeface="Calibri" pitchFamily="34" charset="0"/>
              </a:rPr>
              <a:t>pueden</a:t>
            </a:r>
            <a:r>
              <a:rPr lang="en-US" sz="1600" dirty="0" smtClean="0">
                <a:latin typeface="Calibri" pitchFamily="34" charset="0"/>
              </a:rPr>
              <a:t> </a:t>
            </a:r>
            <a:r>
              <a:rPr lang="en-US" sz="1600" dirty="0" err="1" smtClean="0">
                <a:latin typeface="Calibri" pitchFamily="34" charset="0"/>
              </a:rPr>
              <a:t>incluir</a:t>
            </a:r>
            <a:r>
              <a:rPr lang="en-US" sz="1600" dirty="0" smtClean="0">
                <a:latin typeface="Calibri" pitchFamily="34" charset="0"/>
              </a:rPr>
              <a:t> </a:t>
            </a:r>
            <a:r>
              <a:rPr lang="en-US" sz="1600" dirty="0" err="1" smtClean="0">
                <a:latin typeface="Calibri" pitchFamily="34" charset="0"/>
              </a:rPr>
              <a:t>poblaciones</a:t>
            </a:r>
            <a:r>
              <a:rPr lang="en-US" sz="1600" dirty="0" smtClean="0">
                <a:latin typeface="Calibri" pitchFamily="34" charset="0"/>
              </a:rPr>
              <a:t> </a:t>
            </a:r>
            <a:r>
              <a:rPr lang="en-US" sz="1600" dirty="0" err="1" smtClean="0">
                <a:latin typeface="Calibri" pitchFamily="34" charset="0"/>
              </a:rPr>
              <a:t>que</a:t>
            </a:r>
            <a:r>
              <a:rPr lang="en-US" sz="1600" dirty="0" smtClean="0">
                <a:latin typeface="Calibri" pitchFamily="34" charset="0"/>
              </a:rPr>
              <a:t> </a:t>
            </a:r>
            <a:r>
              <a:rPr lang="en-US" sz="1600" dirty="0" err="1" smtClean="0">
                <a:latin typeface="Calibri" pitchFamily="34" charset="0"/>
              </a:rPr>
              <a:t>absorben</a:t>
            </a:r>
            <a:r>
              <a:rPr lang="en-US" sz="1600" dirty="0" smtClean="0">
                <a:latin typeface="Calibri" pitchFamily="34" charset="0"/>
              </a:rPr>
              <a:t> </a:t>
            </a:r>
            <a:r>
              <a:rPr lang="en-US" sz="1600" dirty="0" err="1" smtClean="0">
                <a:latin typeface="Calibri" pitchFamily="34" charset="0"/>
              </a:rPr>
              <a:t>servicios</a:t>
            </a:r>
            <a:r>
              <a:rPr lang="en-US" sz="1600" dirty="0" smtClean="0">
                <a:latin typeface="Calibri" pitchFamily="34" charset="0"/>
              </a:rPr>
              <a:t> </a:t>
            </a:r>
            <a:r>
              <a:rPr lang="en-US" sz="1600" dirty="0" err="1" smtClean="0">
                <a:latin typeface="Calibri" pitchFamily="34" charset="0"/>
              </a:rPr>
              <a:t>directos</a:t>
            </a:r>
            <a:r>
              <a:rPr lang="en-US" sz="1600" dirty="0" smtClean="0">
                <a:latin typeface="Calibri" pitchFamily="34" charset="0"/>
              </a:rPr>
              <a:t> del </a:t>
            </a:r>
            <a:r>
              <a:rPr lang="en-US" sz="1600" dirty="0" err="1" smtClean="0">
                <a:latin typeface="Calibri" pitchFamily="34" charset="0"/>
              </a:rPr>
              <a:t>gobierno</a:t>
            </a:r>
            <a:r>
              <a:rPr lang="en-US" sz="1600" dirty="0" smtClean="0">
                <a:latin typeface="Calibri" pitchFamily="34" charset="0"/>
              </a:rPr>
              <a:t>  sin </a:t>
            </a:r>
            <a:r>
              <a:rPr lang="en-US" sz="1600" dirty="0" err="1" smtClean="0">
                <a:latin typeface="Calibri" pitchFamily="34" charset="0"/>
              </a:rPr>
              <a:t>contribución</a:t>
            </a:r>
            <a:r>
              <a:rPr lang="en-US" sz="1600" dirty="0" smtClean="0">
                <a:latin typeface="Calibri" pitchFamily="34" charset="0"/>
              </a:rPr>
              <a:t>, </a:t>
            </a:r>
            <a:r>
              <a:rPr lang="en-US" sz="1600" dirty="0" err="1" smtClean="0">
                <a:latin typeface="Calibri" pitchFamily="34" charset="0"/>
              </a:rPr>
              <a:t>como</a:t>
            </a:r>
            <a:r>
              <a:rPr lang="en-US" sz="1600" dirty="0" smtClean="0">
                <a:latin typeface="Calibri" pitchFamily="34" charset="0"/>
              </a:rPr>
              <a:t> </a:t>
            </a:r>
            <a:r>
              <a:rPr lang="en-US" sz="1600" dirty="0" err="1" smtClean="0">
                <a:latin typeface="Calibri" pitchFamily="34" charset="0"/>
              </a:rPr>
              <a:t>es</a:t>
            </a:r>
            <a:r>
              <a:rPr lang="en-US" sz="1600" dirty="0" smtClean="0">
                <a:latin typeface="Calibri" pitchFamily="34" charset="0"/>
              </a:rPr>
              <a:t> el </a:t>
            </a:r>
            <a:r>
              <a:rPr lang="en-US" sz="1600" dirty="0" err="1" smtClean="0">
                <a:latin typeface="Calibri" pitchFamily="34" charset="0"/>
              </a:rPr>
              <a:t>caso</a:t>
            </a:r>
            <a:r>
              <a:rPr lang="en-US" sz="1600" dirty="0" smtClean="0">
                <a:latin typeface="Calibri" pitchFamily="34" charset="0"/>
              </a:rPr>
              <a:t> de los </a:t>
            </a:r>
            <a:r>
              <a:rPr lang="en-US" sz="1600" dirty="0" err="1" smtClean="0">
                <a:latin typeface="Calibri" pitchFamily="34" charset="0"/>
              </a:rPr>
              <a:t>discapacitados</a:t>
            </a:r>
            <a:r>
              <a:rPr lang="en-US" sz="1600" dirty="0" smtClean="0">
                <a:latin typeface="Calibri" pitchFamily="34" charset="0"/>
              </a:rPr>
              <a:t>  y los </a:t>
            </a:r>
            <a:r>
              <a:rPr lang="en-US" sz="1600" dirty="0" err="1" smtClean="0">
                <a:latin typeface="Calibri" pitchFamily="34" charset="0"/>
              </a:rPr>
              <a:t>ancianos</a:t>
            </a:r>
            <a:endParaRPr lang="en-US" sz="1600" dirty="0" smtClean="0">
              <a:latin typeface="Calibri"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Advantage.thmx</Template>
  <TotalTime>2245</TotalTime>
  <Words>2687</Words>
  <Application>Microsoft Macintosh PowerPoint</Application>
  <PresentationFormat>On-screen Show (4:3)</PresentationFormat>
  <Paragraphs>243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Oriel</vt:lpstr>
      <vt:lpstr>DESARROLLO DE LA ATENCIÓN SANITARIA EN   AMÉRICA LATINA Y PAÍSES CARIBEÑOS  Foco: REPÚBLICA DOMINICANA</vt:lpstr>
      <vt:lpstr>Tendencias de la sanidad caribeña y latinoamericana</vt:lpstr>
      <vt:lpstr>Estudio de investigación</vt:lpstr>
      <vt:lpstr>República Dominicana  Indicadores internacionales sobre desarrollo humano - pnud</vt:lpstr>
      <vt:lpstr>Modelo sanitario de la República Dominicana</vt:lpstr>
      <vt:lpstr>PowerPoint Presentation</vt:lpstr>
      <vt:lpstr>Actualmente en desarrollo…</vt:lpstr>
      <vt:lpstr> IDENTIFICACIÓN DE LA NECESIDAD DE POLÍTICAS</vt:lpstr>
      <vt:lpstr>NECESIDADES (continuación)</vt:lpstr>
      <vt:lpstr>BRA Dominicana, Monte Plata </vt:lpstr>
      <vt:lpstr>Conclusiones de Bra Dominicana</vt:lpstr>
      <vt:lpstr>Recomendaciones para Bra Dominicana</vt:lpstr>
      <vt:lpstr>Sugerencias de otros modelos caribeños</vt:lpstr>
      <vt:lpstr>PowerPoint Presentation</vt:lpstr>
      <vt:lpstr>Rehabilitación de la salud mental  </vt:lpstr>
      <vt:lpstr>Principios de la rehabilitación (continuación)</vt:lpstr>
      <vt:lpstr>Tratamiento integrado para trastornos coexistentes</vt:lpstr>
      <vt:lpstr>Eficacia del tratamiento integrado</vt:lpstr>
      <vt:lpstr>Cuatro etapas del tratamiento</vt:lpstr>
      <vt:lpstr>PowerPoint Presentation</vt:lpstr>
      <vt:lpstr>Tratamiento activo</vt:lpstr>
      <vt:lpstr>Ejemplo de caso: nami - family to family</vt:lpstr>
      <vt:lpstr>Proyecto family-to-family</vt:lpstr>
      <vt:lpstr>Eficacia del Programa</vt:lpstr>
      <vt:lpstr>Referencias</vt:lpstr>
      <vt:lpstr>REFERENCIAS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Development in Latin America &amp; Carribean Countries  Dominican Republic, Cuba, and Chile</dc:title>
  <dc:creator>Mommy</dc:creator>
  <cp:lastModifiedBy>Yosmayra</cp:lastModifiedBy>
  <cp:revision>190</cp:revision>
  <cp:lastPrinted>2013-04-11T03:20:19Z</cp:lastPrinted>
  <dcterms:created xsi:type="dcterms:W3CDTF">2002-01-28T07:08:00Z</dcterms:created>
  <dcterms:modified xsi:type="dcterms:W3CDTF">2013-04-15T03:58:58Z</dcterms:modified>
</cp:coreProperties>
</file>