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theme/themeOverride1.xml" ContentType="application/vnd.openxmlformats-officedocument.themeOverride+xml"/>
  <Override PartName="/ppt/comments/comment1.xml" ContentType="application/vnd.openxmlformats-officedocument.presentationml.comments+xml"/>
  <Override PartName="/ppt/charts/chart6.xml" ContentType="application/vnd.openxmlformats-officedocument.drawingml.chart+xml"/>
  <Override PartName="/ppt/theme/themeOverride2.xml" ContentType="application/vnd.openxmlformats-officedocument.themeOverride+xml"/>
  <Override PartName="/ppt/embeddings/oleObject1.bin" ContentType="application/vnd.openxmlformats-officedocument.oleObject"/>
  <Override PartName="/ppt/charts/chart7.xml" ContentType="application/vnd.openxmlformats-officedocument.drawingml.chart+xml"/>
  <Override PartName="/ppt/theme/themeOverride3.xml" ContentType="application/vnd.openxmlformats-officedocument.themeOverride+xml"/>
  <Override PartName="/ppt/comments/comment2.xml" ContentType="application/vnd.openxmlformats-officedocument.presentationml.comments+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11.xml" ContentType="application/vnd.openxmlformats-officedocument.drawingml.chart+xml"/>
  <Override PartName="/ppt/drawings/drawing3.xml" ContentType="application/vnd.openxmlformats-officedocument.drawingml.chartshapes+xml"/>
  <Override PartName="/ppt/charts/chart12.xml" ContentType="application/vnd.openxmlformats-officedocument.drawingml.chart+xml"/>
  <Override PartName="/ppt/drawings/drawing4.xml" ContentType="application/vnd.openxmlformats-officedocument.drawingml.chartshapes+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theme/themeOverride5.xml" ContentType="application/vnd.openxmlformats-officedocument.themeOverride+xml"/>
  <Override PartName="/ppt/embeddings/oleObject2.bin" ContentType="application/vnd.openxmlformats-officedocument.oleObject"/>
  <Override PartName="/ppt/charts/chart16.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53"/>
  </p:handoutMasterIdLst>
  <p:sldIdLst>
    <p:sldId id="257" r:id="rId2"/>
    <p:sldId id="258" r:id="rId3"/>
    <p:sldId id="259" r:id="rId4"/>
    <p:sldId id="260" r:id="rId5"/>
    <p:sldId id="267" r:id="rId6"/>
    <p:sldId id="262" r:id="rId7"/>
    <p:sldId id="263" r:id="rId8"/>
    <p:sldId id="264" r:id="rId9"/>
    <p:sldId id="265" r:id="rId10"/>
    <p:sldId id="266" r:id="rId11"/>
    <p:sldId id="268" r:id="rId12"/>
    <p:sldId id="270" r:id="rId13"/>
    <p:sldId id="272" r:id="rId14"/>
    <p:sldId id="273" r:id="rId15"/>
    <p:sldId id="321"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327" r:id="rId31"/>
    <p:sldId id="329" r:id="rId32"/>
    <p:sldId id="330" r:id="rId33"/>
    <p:sldId id="291" r:id="rId34"/>
    <p:sldId id="292" r:id="rId35"/>
    <p:sldId id="293" r:id="rId36"/>
    <p:sldId id="294" r:id="rId37"/>
    <p:sldId id="295" r:id="rId38"/>
    <p:sldId id="296" r:id="rId39"/>
    <p:sldId id="297" r:id="rId40"/>
    <p:sldId id="301" r:id="rId41"/>
    <p:sldId id="302" r:id="rId42"/>
    <p:sldId id="298" r:id="rId43"/>
    <p:sldId id="306" r:id="rId44"/>
    <p:sldId id="320" r:id="rId45"/>
    <p:sldId id="322" r:id="rId46"/>
    <p:sldId id="326" r:id="rId47"/>
    <p:sldId id="328" r:id="rId48"/>
    <p:sldId id="314" r:id="rId49"/>
    <p:sldId id="324" r:id="rId50"/>
    <p:sldId id="325" r:id="rId51"/>
    <p:sldId id="323" r:id="rId5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 Lefebvre" initials="RR" lastIdx="6"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6" autoAdjust="0"/>
    <p:restoredTop sz="94660" autoAdjust="0"/>
  </p:normalViewPr>
  <p:slideViewPr>
    <p:cSldViewPr snapToGrid="0" snapToObjects="1" showGuides="1">
      <p:cViewPr>
        <p:scale>
          <a:sx n="102" d="100"/>
          <a:sy n="102" d="100"/>
        </p:scale>
        <p:origin x="-2344" y="-304"/>
      </p:cViewPr>
      <p:guideLst>
        <p:guide orient="horz" pos="2161"/>
        <p:guide pos="2880"/>
      </p:guideLst>
    </p:cSldViewPr>
  </p:slideViewPr>
  <p:outlineViewPr>
    <p:cViewPr>
      <p:scale>
        <a:sx n="33" d="100"/>
        <a:sy n="33" d="100"/>
      </p:scale>
      <p:origin x="0" y="19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commentAuthors" Target="commentAuthors.xml"/><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Owner\My%20Documents\Downloads\Eurostat_Table_tipsbp40FlagDesc_69557258-89f7-4320-b387-255e1c8ce78d.xls" TargetMode="External"/></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6.xlsx"/><Relationship Id="rId3" Type="http://schemas.openxmlformats.org/officeDocument/2006/relationships/chartUserShapes" Target="../drawings/drawing2.xm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Juan:Documents:CEPR:GREECE%20PAPER:eu%20interest%20burden.xlsx" TargetMode="External"/><Relationship Id="rId2" Type="http://schemas.openxmlformats.org/officeDocument/2006/relationships/chartUserShapes" Target="../drawings/drawing3.xm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Owner\My%20Documents\Projects\Research%20for%20Mark\Eurozone%20ppt\argentina%20comparison.xlsx" TargetMode="External"/><Relationship Id="rId2" Type="http://schemas.openxmlformats.org/officeDocument/2006/relationships/chartUserShapes" Target="../drawings/drawing4.xm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Juan:Documents:CEPR:argie%20greece%20export%20comparison.xlsx"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15.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oleObject" Target="../embeddings/oleObject2.bin"/></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Sheet8.xlsx"/><Relationship Id="rId2" Type="http://schemas.openxmlformats.org/officeDocument/2006/relationships/chartUserShapes" Target="../drawings/drawing5.xm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uan:Documents:CEPR:deficit%20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Juan:Documents:CEPR:deficit%20graphs.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embeddings/oleObject1.bin"/></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3.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lineChart>
        <c:grouping val="standard"/>
        <c:varyColors val="0"/>
        <c:ser>
          <c:idx val="0"/>
          <c:order val="0"/>
          <c:tx>
            <c:v>Spain</c:v>
          </c:tx>
          <c:marker>
            <c:symbol val="none"/>
          </c:marker>
          <c:dLbls>
            <c:dLbl>
              <c:idx val="52"/>
              <c:layout/>
              <c:dLblPos val="b"/>
              <c:showLegendKey val="0"/>
              <c:showVal val="1"/>
              <c:showCatName val="0"/>
              <c:showSerName val="0"/>
              <c:showPercent val="0"/>
              <c:showBubbleSize val="0"/>
            </c:dLbl>
            <c:dLbl>
              <c:idx val="70"/>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Sheet0!$V$2:$CN$2</c:f>
              <c:strCache>
                <c:ptCount val="69"/>
                <c:pt idx="0">
                  <c:v>1995</c:v>
                </c:pt>
                <c:pt idx="4">
                  <c:v>1996</c:v>
                </c:pt>
                <c:pt idx="8">
                  <c:v>1997</c:v>
                </c:pt>
                <c:pt idx="12">
                  <c:v>1998</c:v>
                </c:pt>
                <c:pt idx="16">
                  <c:v>1999</c:v>
                </c:pt>
                <c:pt idx="20">
                  <c:v>2000</c:v>
                </c:pt>
                <c:pt idx="24">
                  <c:v>2001</c:v>
                </c:pt>
                <c:pt idx="28">
                  <c:v>2002</c:v>
                </c:pt>
                <c:pt idx="32">
                  <c:v>2003</c:v>
                </c:pt>
                <c:pt idx="36">
                  <c:v>2004</c:v>
                </c:pt>
                <c:pt idx="40">
                  <c:v>2005</c:v>
                </c:pt>
                <c:pt idx="44">
                  <c:v>2006</c:v>
                </c:pt>
                <c:pt idx="48">
                  <c:v>2007</c:v>
                </c:pt>
                <c:pt idx="52">
                  <c:v>2008</c:v>
                </c:pt>
                <c:pt idx="56">
                  <c:v>2009</c:v>
                </c:pt>
                <c:pt idx="60">
                  <c:v>2010</c:v>
                </c:pt>
                <c:pt idx="64">
                  <c:v>2011</c:v>
                </c:pt>
                <c:pt idx="68">
                  <c:v>2012</c:v>
                </c:pt>
              </c:strCache>
            </c:strRef>
          </c:cat>
          <c:val>
            <c:numRef>
              <c:f>Sheet0!$V$12:$CN$12</c:f>
              <c:numCache>
                <c:formatCode>General</c:formatCode>
                <c:ptCount val="71"/>
                <c:pt idx="0">
                  <c:v>-2.3</c:v>
                </c:pt>
                <c:pt idx="1">
                  <c:v>-0.9</c:v>
                </c:pt>
                <c:pt idx="2">
                  <c:v>0.8</c:v>
                </c:pt>
                <c:pt idx="3">
                  <c:v>1.2</c:v>
                </c:pt>
                <c:pt idx="4">
                  <c:v>-1.9</c:v>
                </c:pt>
                <c:pt idx="5">
                  <c:v>-1.1</c:v>
                </c:pt>
                <c:pt idx="6">
                  <c:v>1.3</c:v>
                </c:pt>
                <c:pt idx="7">
                  <c:v>0.7</c:v>
                </c:pt>
                <c:pt idx="8">
                  <c:v>-1.8</c:v>
                </c:pt>
                <c:pt idx="9">
                  <c:v>-0.3</c:v>
                </c:pt>
                <c:pt idx="10">
                  <c:v>1.7</c:v>
                </c:pt>
                <c:pt idx="11">
                  <c:v>0.0</c:v>
                </c:pt>
                <c:pt idx="12">
                  <c:v>-2.6</c:v>
                </c:pt>
                <c:pt idx="13">
                  <c:v>-0.9</c:v>
                </c:pt>
                <c:pt idx="14">
                  <c:v>0.7</c:v>
                </c:pt>
                <c:pt idx="15">
                  <c:v>-1.9</c:v>
                </c:pt>
                <c:pt idx="16">
                  <c:v>-3.0</c:v>
                </c:pt>
                <c:pt idx="17">
                  <c:v>-3.0</c:v>
                </c:pt>
                <c:pt idx="18">
                  <c:v>-2.2</c:v>
                </c:pt>
                <c:pt idx="19">
                  <c:v>-3.5</c:v>
                </c:pt>
                <c:pt idx="20">
                  <c:v>-5.0</c:v>
                </c:pt>
                <c:pt idx="21">
                  <c:v>-4.0</c:v>
                </c:pt>
                <c:pt idx="22">
                  <c:v>-3.7</c:v>
                </c:pt>
                <c:pt idx="23">
                  <c:v>-3.1</c:v>
                </c:pt>
                <c:pt idx="24">
                  <c:v>-5.3</c:v>
                </c:pt>
                <c:pt idx="25">
                  <c:v>-4.3</c:v>
                </c:pt>
                <c:pt idx="26">
                  <c:v>-2.9</c:v>
                </c:pt>
                <c:pt idx="27">
                  <c:v>-3.3</c:v>
                </c:pt>
                <c:pt idx="28">
                  <c:v>-4.4</c:v>
                </c:pt>
                <c:pt idx="29">
                  <c:v>-3.2</c:v>
                </c:pt>
                <c:pt idx="30">
                  <c:v>-2.5</c:v>
                </c:pt>
                <c:pt idx="31">
                  <c:v>-3.0</c:v>
                </c:pt>
                <c:pt idx="32">
                  <c:v>-4.7</c:v>
                </c:pt>
                <c:pt idx="33">
                  <c:v>-3.3</c:v>
                </c:pt>
                <c:pt idx="34">
                  <c:v>-3.3</c:v>
                </c:pt>
                <c:pt idx="35">
                  <c:v>-2.9</c:v>
                </c:pt>
                <c:pt idx="36">
                  <c:v>-5.6</c:v>
                </c:pt>
                <c:pt idx="37">
                  <c:v>-5.3</c:v>
                </c:pt>
                <c:pt idx="38">
                  <c:v>-5.4</c:v>
                </c:pt>
                <c:pt idx="39">
                  <c:v>-4.8</c:v>
                </c:pt>
                <c:pt idx="40">
                  <c:v>-8.4</c:v>
                </c:pt>
                <c:pt idx="41">
                  <c:v>-7.1</c:v>
                </c:pt>
                <c:pt idx="42">
                  <c:v>-6.9</c:v>
                </c:pt>
                <c:pt idx="43">
                  <c:v>-7.0</c:v>
                </c:pt>
                <c:pt idx="44">
                  <c:v>-9.700000000000001</c:v>
                </c:pt>
                <c:pt idx="45">
                  <c:v>-8.0</c:v>
                </c:pt>
                <c:pt idx="46">
                  <c:v>-9.1</c:v>
                </c:pt>
                <c:pt idx="47">
                  <c:v>-9.200000000000001</c:v>
                </c:pt>
                <c:pt idx="48">
                  <c:v>-10.0</c:v>
                </c:pt>
                <c:pt idx="49">
                  <c:v>-9.200000000000001</c:v>
                </c:pt>
                <c:pt idx="50">
                  <c:v>-10.5</c:v>
                </c:pt>
                <c:pt idx="51">
                  <c:v>-10.3</c:v>
                </c:pt>
                <c:pt idx="52">
                  <c:v>-11.8</c:v>
                </c:pt>
                <c:pt idx="53">
                  <c:v>-9.9</c:v>
                </c:pt>
                <c:pt idx="54">
                  <c:v>-8.5</c:v>
                </c:pt>
                <c:pt idx="55">
                  <c:v>-8.3</c:v>
                </c:pt>
                <c:pt idx="56">
                  <c:v>-7.5</c:v>
                </c:pt>
                <c:pt idx="57">
                  <c:v>-3.4</c:v>
                </c:pt>
                <c:pt idx="58">
                  <c:v>-3.6</c:v>
                </c:pt>
                <c:pt idx="59">
                  <c:v>-4.8</c:v>
                </c:pt>
                <c:pt idx="60">
                  <c:v>-6.0</c:v>
                </c:pt>
                <c:pt idx="61">
                  <c:v>-4.6</c:v>
                </c:pt>
                <c:pt idx="62">
                  <c:v>-3.7</c:v>
                </c:pt>
                <c:pt idx="63">
                  <c:v>-3.9</c:v>
                </c:pt>
                <c:pt idx="64">
                  <c:v>-6.5</c:v>
                </c:pt>
                <c:pt idx="65">
                  <c:v>-2.8</c:v>
                </c:pt>
                <c:pt idx="66">
                  <c:v>-2.2</c:v>
                </c:pt>
                <c:pt idx="67">
                  <c:v>-2.6</c:v>
                </c:pt>
                <c:pt idx="68">
                  <c:v>-5.8</c:v>
                </c:pt>
                <c:pt idx="69">
                  <c:v>-1.0</c:v>
                </c:pt>
                <c:pt idx="70">
                  <c:v>0.8</c:v>
                </c:pt>
              </c:numCache>
            </c:numRef>
          </c:val>
          <c:smooth val="0"/>
        </c:ser>
        <c:ser>
          <c:idx val="1"/>
          <c:order val="1"/>
          <c:tx>
            <c:v>Germany</c:v>
          </c:tx>
          <c:marker>
            <c:symbol val="none"/>
          </c:marker>
          <c:dLbls>
            <c:dLbl>
              <c:idx val="70"/>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Sheet0!$V$2:$CN$2</c:f>
              <c:strCache>
                <c:ptCount val="69"/>
                <c:pt idx="0">
                  <c:v>1995</c:v>
                </c:pt>
                <c:pt idx="4">
                  <c:v>1996</c:v>
                </c:pt>
                <c:pt idx="8">
                  <c:v>1997</c:v>
                </c:pt>
                <c:pt idx="12">
                  <c:v>1998</c:v>
                </c:pt>
                <c:pt idx="16">
                  <c:v>1999</c:v>
                </c:pt>
                <c:pt idx="20">
                  <c:v>2000</c:v>
                </c:pt>
                <c:pt idx="24">
                  <c:v>2001</c:v>
                </c:pt>
                <c:pt idx="28">
                  <c:v>2002</c:v>
                </c:pt>
                <c:pt idx="32">
                  <c:v>2003</c:v>
                </c:pt>
                <c:pt idx="36">
                  <c:v>2004</c:v>
                </c:pt>
                <c:pt idx="40">
                  <c:v>2005</c:v>
                </c:pt>
                <c:pt idx="44">
                  <c:v>2006</c:v>
                </c:pt>
                <c:pt idx="48">
                  <c:v>2007</c:v>
                </c:pt>
                <c:pt idx="52">
                  <c:v>2008</c:v>
                </c:pt>
                <c:pt idx="56">
                  <c:v>2009</c:v>
                </c:pt>
                <c:pt idx="60">
                  <c:v>2010</c:v>
                </c:pt>
                <c:pt idx="64">
                  <c:v>2011</c:v>
                </c:pt>
                <c:pt idx="68">
                  <c:v>2012</c:v>
                </c:pt>
              </c:strCache>
            </c:strRef>
          </c:cat>
          <c:val>
            <c:numRef>
              <c:f>Sheet0!$V$8:$CN$8</c:f>
              <c:numCache>
                <c:formatCode>General</c:formatCode>
                <c:ptCount val="71"/>
                <c:pt idx="0">
                  <c:v>-1.2</c:v>
                </c:pt>
                <c:pt idx="1">
                  <c:v>-1.0</c:v>
                </c:pt>
                <c:pt idx="2">
                  <c:v>-2.1</c:v>
                </c:pt>
                <c:pt idx="3">
                  <c:v>-0.4</c:v>
                </c:pt>
                <c:pt idx="4">
                  <c:v>-0.6</c:v>
                </c:pt>
                <c:pt idx="5">
                  <c:v>-1.0</c:v>
                </c:pt>
                <c:pt idx="6">
                  <c:v>-1.4</c:v>
                </c:pt>
                <c:pt idx="7">
                  <c:v>0.7</c:v>
                </c:pt>
                <c:pt idx="8">
                  <c:v>-1.7</c:v>
                </c:pt>
                <c:pt idx="9">
                  <c:v>-0.4</c:v>
                </c:pt>
                <c:pt idx="10">
                  <c:v>-1.2</c:v>
                </c:pt>
                <c:pt idx="11">
                  <c:v>1.3</c:v>
                </c:pt>
                <c:pt idx="12">
                  <c:v>-1.2</c:v>
                </c:pt>
                <c:pt idx="13">
                  <c:v>-0.5</c:v>
                </c:pt>
                <c:pt idx="14">
                  <c:v>-1.6</c:v>
                </c:pt>
                <c:pt idx="15">
                  <c:v>0.2</c:v>
                </c:pt>
                <c:pt idx="16">
                  <c:v>-1.8</c:v>
                </c:pt>
                <c:pt idx="17">
                  <c:v>-0.7</c:v>
                </c:pt>
                <c:pt idx="18">
                  <c:v>-2.3</c:v>
                </c:pt>
                <c:pt idx="19">
                  <c:v>-0.3</c:v>
                </c:pt>
                <c:pt idx="20">
                  <c:v>-1.0</c:v>
                </c:pt>
                <c:pt idx="21">
                  <c:v>-1.5</c:v>
                </c:pt>
                <c:pt idx="22">
                  <c:v>-3.3</c:v>
                </c:pt>
                <c:pt idx="23">
                  <c:v>-1.1</c:v>
                </c:pt>
                <c:pt idx="24">
                  <c:v>-0.7</c:v>
                </c:pt>
                <c:pt idx="25">
                  <c:v>-0.9</c:v>
                </c:pt>
                <c:pt idx="26">
                  <c:v>-0.4</c:v>
                </c:pt>
                <c:pt idx="27">
                  <c:v>2.0</c:v>
                </c:pt>
                <c:pt idx="28">
                  <c:v>1.6</c:v>
                </c:pt>
                <c:pt idx="29">
                  <c:v>1.3</c:v>
                </c:pt>
                <c:pt idx="30">
                  <c:v>1.9</c:v>
                </c:pt>
                <c:pt idx="31">
                  <c:v>3.1</c:v>
                </c:pt>
                <c:pt idx="32">
                  <c:v>1.3</c:v>
                </c:pt>
                <c:pt idx="33">
                  <c:v>0.9</c:v>
                </c:pt>
                <c:pt idx="34">
                  <c:v>1.8</c:v>
                </c:pt>
                <c:pt idx="35">
                  <c:v>3.5</c:v>
                </c:pt>
                <c:pt idx="36">
                  <c:v>4.9</c:v>
                </c:pt>
                <c:pt idx="37">
                  <c:v>5.2</c:v>
                </c:pt>
                <c:pt idx="38">
                  <c:v>3.4</c:v>
                </c:pt>
                <c:pt idx="39">
                  <c:v>5.2</c:v>
                </c:pt>
                <c:pt idx="40">
                  <c:v>5.5</c:v>
                </c:pt>
                <c:pt idx="41">
                  <c:v>5.0</c:v>
                </c:pt>
                <c:pt idx="42">
                  <c:v>4.2</c:v>
                </c:pt>
                <c:pt idx="43">
                  <c:v>5.5</c:v>
                </c:pt>
                <c:pt idx="44">
                  <c:v>5.7</c:v>
                </c:pt>
                <c:pt idx="45">
                  <c:v>5.6</c:v>
                </c:pt>
                <c:pt idx="46">
                  <c:v>5.0</c:v>
                </c:pt>
                <c:pt idx="47">
                  <c:v>8.700000000000001</c:v>
                </c:pt>
                <c:pt idx="48">
                  <c:v>7.6</c:v>
                </c:pt>
                <c:pt idx="49">
                  <c:v>6.8</c:v>
                </c:pt>
                <c:pt idx="50">
                  <c:v>6.5</c:v>
                </c:pt>
                <c:pt idx="51">
                  <c:v>8.8</c:v>
                </c:pt>
                <c:pt idx="52">
                  <c:v>7.5</c:v>
                </c:pt>
                <c:pt idx="53">
                  <c:v>6.4</c:v>
                </c:pt>
                <c:pt idx="54">
                  <c:v>4.9</c:v>
                </c:pt>
                <c:pt idx="55">
                  <c:v>6.0</c:v>
                </c:pt>
                <c:pt idx="56">
                  <c:v>4.5</c:v>
                </c:pt>
                <c:pt idx="57">
                  <c:v>5.0</c:v>
                </c:pt>
                <c:pt idx="58">
                  <c:v>5.7</c:v>
                </c:pt>
                <c:pt idx="59">
                  <c:v>8.3</c:v>
                </c:pt>
                <c:pt idx="60">
                  <c:v>5.7</c:v>
                </c:pt>
                <c:pt idx="61">
                  <c:v>4.8</c:v>
                </c:pt>
                <c:pt idx="62">
                  <c:v>5.3</c:v>
                </c:pt>
                <c:pt idx="63">
                  <c:v>8.3</c:v>
                </c:pt>
                <c:pt idx="64">
                  <c:v>6.4</c:v>
                </c:pt>
                <c:pt idx="65">
                  <c:v>4.1</c:v>
                </c:pt>
                <c:pt idx="66">
                  <c:v>5.0</c:v>
                </c:pt>
                <c:pt idx="67">
                  <c:v>7.1</c:v>
                </c:pt>
                <c:pt idx="68">
                  <c:v>6.3</c:v>
                </c:pt>
                <c:pt idx="69">
                  <c:v>5.8</c:v>
                </c:pt>
                <c:pt idx="70">
                  <c:v>6.2</c:v>
                </c:pt>
              </c:numCache>
            </c:numRef>
          </c:val>
          <c:smooth val="0"/>
        </c:ser>
        <c:dLbls>
          <c:showLegendKey val="0"/>
          <c:showVal val="0"/>
          <c:showCatName val="0"/>
          <c:showSerName val="0"/>
          <c:showPercent val="0"/>
          <c:showBubbleSize val="0"/>
        </c:dLbls>
        <c:marker val="1"/>
        <c:smooth val="0"/>
        <c:axId val="500784696"/>
        <c:axId val="500787672"/>
      </c:lineChart>
      <c:catAx>
        <c:axId val="500784696"/>
        <c:scaling>
          <c:orientation val="minMax"/>
        </c:scaling>
        <c:delete val="0"/>
        <c:axPos val="b"/>
        <c:majorTickMark val="out"/>
        <c:minorTickMark val="none"/>
        <c:tickLblPos val="low"/>
        <c:crossAx val="500787672"/>
        <c:crosses val="autoZero"/>
        <c:auto val="1"/>
        <c:lblAlgn val="ctr"/>
        <c:lblOffset val="100"/>
        <c:noMultiLvlLbl val="0"/>
      </c:catAx>
      <c:valAx>
        <c:axId val="500787672"/>
        <c:scaling>
          <c:orientation val="minMax"/>
        </c:scaling>
        <c:delete val="0"/>
        <c:axPos val="l"/>
        <c:title>
          <c:tx>
            <c:rich>
              <a:bodyPr rot="-5400000" vert="horz"/>
              <a:lstStyle/>
              <a:p>
                <a:pPr>
                  <a:defRPr/>
                </a:pPr>
                <a:r>
                  <a:rPr lang="en-US"/>
                  <a:t>Percent of GDP</a:t>
                </a:r>
              </a:p>
            </c:rich>
          </c:tx>
          <c:layout/>
          <c:overlay val="0"/>
        </c:title>
        <c:numFmt formatCode="General" sourceLinked="1"/>
        <c:majorTickMark val="out"/>
        <c:minorTickMark val="none"/>
        <c:tickLblPos val="nextTo"/>
        <c:crossAx val="500784696"/>
        <c:crosses val="autoZero"/>
        <c:crossBetween val="between"/>
      </c:valAx>
    </c:plotArea>
    <c:legend>
      <c:legendPos val="l"/>
      <c:layout>
        <c:manualLayout>
          <c:xMode val="edge"/>
          <c:yMode val="edge"/>
          <c:x val="0.141348182067655"/>
          <c:y val="0.522734792084498"/>
          <c:w val="0.247714733914668"/>
          <c:h val="0.335044705940176"/>
        </c:manualLayout>
      </c:layout>
      <c:overlay val="1"/>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2"/>
          <c:order val="2"/>
          <c:tx>
            <c:v>Haircut</c:v>
          </c:tx>
          <c:spPr>
            <a:solidFill>
              <a:srgbClr val="4BACC6">
                <a:lumMod val="60000"/>
                <a:lumOff val="40000"/>
              </a:srgbClr>
            </a:solidFill>
          </c:spPr>
          <c:invertIfNegative val="0"/>
          <c:dPt>
            <c:idx val="4"/>
            <c:invertIfNegative val="0"/>
            <c:bubble3D val="0"/>
            <c:spPr>
              <a:solidFill>
                <a:srgbClr val="4F81BD">
                  <a:lumMod val="40000"/>
                  <a:lumOff val="60000"/>
                </a:srgbClr>
              </a:solidFill>
            </c:spPr>
          </c:dPt>
          <c:val>
            <c:numRef>
              <c:f>'20130123_Data'!$F$59:$R$59</c:f>
              <c:numCache>
                <c:formatCode>General</c:formatCode>
                <c:ptCount val="13"/>
                <c:pt idx="4" formatCode="0%">
                  <c:v>2.0</c:v>
                </c:pt>
              </c:numCache>
            </c:numRef>
          </c:val>
        </c:ser>
        <c:dLbls>
          <c:showLegendKey val="0"/>
          <c:showVal val="0"/>
          <c:showCatName val="0"/>
          <c:showSerName val="0"/>
          <c:showPercent val="0"/>
          <c:showBubbleSize val="0"/>
        </c:dLbls>
        <c:gapWidth val="150"/>
        <c:axId val="509275112"/>
        <c:axId val="509268728"/>
      </c:barChart>
      <c:lineChart>
        <c:grouping val="standard"/>
        <c:varyColors val="0"/>
        <c:ser>
          <c:idx val="0"/>
          <c:order val="0"/>
          <c:tx>
            <c:v>General Government Gross Debt</c:v>
          </c:tx>
          <c:marker>
            <c:symbol val="none"/>
          </c:marker>
          <c:dLbls>
            <c:dLbl>
              <c:idx val="3"/>
              <c:layout/>
              <c:dLblPos val="t"/>
              <c:showLegendKey val="0"/>
              <c:showVal val="1"/>
              <c:showCatName val="1"/>
              <c:showSerName val="0"/>
              <c:showPercent val="0"/>
              <c:showBubbleSize val="0"/>
            </c:dLbl>
            <c:showLegendKey val="0"/>
            <c:showVal val="0"/>
            <c:showCatName val="0"/>
            <c:showSerName val="0"/>
            <c:showPercent val="0"/>
            <c:showBubbleSize val="0"/>
          </c:dLbls>
          <c:cat>
            <c:numRef>
              <c:f>'20130123_Data'!$F$56:$R$56</c:f>
              <c:numCache>
                <c:formatCode>General</c:formatCode>
                <c:ptCount val="13"/>
                <c:pt idx="0">
                  <c:v>2008.0</c:v>
                </c:pt>
                <c:pt idx="1">
                  <c:v>2009.0</c:v>
                </c:pt>
                <c:pt idx="2">
                  <c:v>2010.0</c:v>
                </c:pt>
                <c:pt idx="3">
                  <c:v>2011.0</c:v>
                </c:pt>
                <c:pt idx="4">
                  <c:v>2012.0</c:v>
                </c:pt>
                <c:pt idx="5">
                  <c:v>2013.0</c:v>
                </c:pt>
                <c:pt idx="6">
                  <c:v>2014.0</c:v>
                </c:pt>
                <c:pt idx="7">
                  <c:v>2015.0</c:v>
                </c:pt>
                <c:pt idx="8">
                  <c:v>2016.0</c:v>
                </c:pt>
                <c:pt idx="9">
                  <c:v>2017.0</c:v>
                </c:pt>
                <c:pt idx="10">
                  <c:v>2018.0</c:v>
                </c:pt>
                <c:pt idx="11">
                  <c:v>2019.0</c:v>
                </c:pt>
                <c:pt idx="12">
                  <c:v>2020.0</c:v>
                </c:pt>
              </c:numCache>
            </c:numRef>
          </c:cat>
          <c:val>
            <c:numRef>
              <c:f>'20130123_Data'!$F$57:$R$57</c:f>
              <c:numCache>
                <c:formatCode>0%</c:formatCode>
                <c:ptCount val="13"/>
                <c:pt idx="0">
                  <c:v>1.12</c:v>
                </c:pt>
                <c:pt idx="1">
                  <c:v>1.29</c:v>
                </c:pt>
                <c:pt idx="2">
                  <c:v>1.48</c:v>
                </c:pt>
                <c:pt idx="3">
                  <c:v>1.71</c:v>
                </c:pt>
                <c:pt idx="4">
                  <c:v>1.575</c:v>
                </c:pt>
              </c:numCache>
            </c:numRef>
          </c:val>
          <c:smooth val="0"/>
        </c:ser>
        <c:ser>
          <c:idx val="1"/>
          <c:order val="1"/>
          <c:tx>
            <c:v>Projection</c:v>
          </c:tx>
          <c:spPr>
            <a:ln>
              <a:solidFill>
                <a:srgbClr val="4F81BD"/>
              </a:solidFill>
              <a:prstDash val="dash"/>
            </a:ln>
          </c:spPr>
          <c:marker>
            <c:symbol val="none"/>
          </c:marker>
          <c:dLbls>
            <c:dLbl>
              <c:idx val="4"/>
              <c:layout/>
              <c:dLblPos val="b"/>
              <c:showLegendKey val="0"/>
              <c:showVal val="1"/>
              <c:showCatName val="1"/>
              <c:showSerName val="0"/>
              <c:showPercent val="0"/>
              <c:showBubbleSize val="0"/>
            </c:dLbl>
            <c:dLbl>
              <c:idx val="5"/>
              <c:layout/>
              <c:dLblPos val="t"/>
              <c:showLegendKey val="0"/>
              <c:showVal val="1"/>
              <c:showCatName val="1"/>
              <c:showSerName val="0"/>
              <c:showPercent val="0"/>
              <c:showBubbleSize val="0"/>
            </c:dLbl>
            <c:dLbl>
              <c:idx val="6"/>
              <c:delete val="1"/>
            </c:dLbl>
            <c:dLbl>
              <c:idx val="7"/>
              <c:delete val="1"/>
            </c:dLbl>
            <c:dLbl>
              <c:idx val="8"/>
              <c:delete val="1"/>
            </c:dLbl>
            <c:dLbl>
              <c:idx val="9"/>
              <c:delete val="1"/>
            </c:dLbl>
            <c:dLbl>
              <c:idx val="10"/>
              <c:delete val="1"/>
            </c:dLbl>
            <c:dLbl>
              <c:idx val="11"/>
              <c:delete val="1"/>
            </c:dLbl>
            <c:dLbl>
              <c:idx val="12"/>
              <c:layout/>
              <c:dLblPos val="b"/>
              <c:showLegendKey val="0"/>
              <c:showVal val="1"/>
              <c:showCatName val="1"/>
              <c:showSerName val="0"/>
              <c:showPercent val="0"/>
              <c:showBubbleSize val="0"/>
            </c:dLbl>
            <c:showLegendKey val="0"/>
            <c:showVal val="1"/>
            <c:showCatName val="0"/>
            <c:showSerName val="0"/>
            <c:showPercent val="0"/>
            <c:showBubbleSize val="0"/>
            <c:showLeaderLines val="0"/>
          </c:dLbls>
          <c:cat>
            <c:numRef>
              <c:f>'20130123_Data'!$F$56:$R$56</c:f>
              <c:numCache>
                <c:formatCode>General</c:formatCode>
                <c:ptCount val="13"/>
                <c:pt idx="0">
                  <c:v>2008.0</c:v>
                </c:pt>
                <c:pt idx="1">
                  <c:v>2009.0</c:v>
                </c:pt>
                <c:pt idx="2">
                  <c:v>2010.0</c:v>
                </c:pt>
                <c:pt idx="3">
                  <c:v>2011.0</c:v>
                </c:pt>
                <c:pt idx="4">
                  <c:v>2012.0</c:v>
                </c:pt>
                <c:pt idx="5">
                  <c:v>2013.0</c:v>
                </c:pt>
                <c:pt idx="6">
                  <c:v>2014.0</c:v>
                </c:pt>
                <c:pt idx="7">
                  <c:v>2015.0</c:v>
                </c:pt>
                <c:pt idx="8">
                  <c:v>2016.0</c:v>
                </c:pt>
                <c:pt idx="9">
                  <c:v>2017.0</c:v>
                </c:pt>
                <c:pt idx="10">
                  <c:v>2018.0</c:v>
                </c:pt>
                <c:pt idx="11">
                  <c:v>2019.0</c:v>
                </c:pt>
                <c:pt idx="12">
                  <c:v>2020.0</c:v>
                </c:pt>
              </c:numCache>
            </c:numRef>
          </c:cat>
          <c:val>
            <c:numRef>
              <c:f>'20130123_Data'!$F$58:$R$58</c:f>
              <c:numCache>
                <c:formatCode>General</c:formatCode>
                <c:ptCount val="13"/>
                <c:pt idx="4" formatCode="0%">
                  <c:v>1.575</c:v>
                </c:pt>
                <c:pt idx="5" formatCode="0%">
                  <c:v>1.785</c:v>
                </c:pt>
                <c:pt idx="6" formatCode="0%">
                  <c:v>1.745</c:v>
                </c:pt>
                <c:pt idx="7" formatCode="0%">
                  <c:v>1.7</c:v>
                </c:pt>
                <c:pt idx="8" formatCode="0%">
                  <c:v>1.627</c:v>
                </c:pt>
                <c:pt idx="9" formatCode="0%">
                  <c:v>1.534</c:v>
                </c:pt>
                <c:pt idx="10" formatCode="0%">
                  <c:v>1.44</c:v>
                </c:pt>
                <c:pt idx="11" formatCode="0%">
                  <c:v>1.339</c:v>
                </c:pt>
                <c:pt idx="12" formatCode="0%">
                  <c:v>1.24</c:v>
                </c:pt>
              </c:numCache>
            </c:numRef>
          </c:val>
          <c:smooth val="0"/>
        </c:ser>
        <c:dLbls>
          <c:showLegendKey val="0"/>
          <c:showVal val="0"/>
          <c:showCatName val="0"/>
          <c:showSerName val="0"/>
          <c:showPercent val="0"/>
          <c:showBubbleSize val="0"/>
        </c:dLbls>
        <c:marker val="1"/>
        <c:smooth val="0"/>
        <c:axId val="509275112"/>
        <c:axId val="509268728"/>
      </c:lineChart>
      <c:catAx>
        <c:axId val="509275112"/>
        <c:scaling>
          <c:orientation val="minMax"/>
        </c:scaling>
        <c:delete val="0"/>
        <c:axPos val="b"/>
        <c:numFmt formatCode="General" sourceLinked="1"/>
        <c:majorTickMark val="out"/>
        <c:minorTickMark val="none"/>
        <c:tickLblPos val="nextTo"/>
        <c:crossAx val="509268728"/>
        <c:crosses val="autoZero"/>
        <c:auto val="1"/>
        <c:lblAlgn val="ctr"/>
        <c:lblOffset val="100"/>
        <c:noMultiLvlLbl val="0"/>
      </c:catAx>
      <c:valAx>
        <c:axId val="509268728"/>
        <c:scaling>
          <c:orientation val="minMax"/>
          <c:max val="2.0"/>
        </c:scaling>
        <c:delete val="0"/>
        <c:axPos val="l"/>
        <c:numFmt formatCode="General" sourceLinked="1"/>
        <c:majorTickMark val="out"/>
        <c:minorTickMark val="none"/>
        <c:tickLblPos val="nextTo"/>
        <c:crossAx val="509275112"/>
        <c:crosses val="autoZero"/>
        <c:crossBetween val="between"/>
      </c:valAx>
      <c:spPr>
        <a:solidFill>
          <a:sysClr val="window" lastClr="FFFFFF"/>
        </a:solidFill>
      </c:spPr>
    </c:plotArea>
    <c:plotVisOnly val="1"/>
    <c:dispBlanksAs val="gap"/>
    <c:showDLblsOverMax val="0"/>
  </c:chart>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ln>
              <a:noFill/>
            </a:ln>
            <a:effectLst/>
          </c:spPr>
          <c:invertIfNegative val="0"/>
          <c:dPt>
            <c:idx val="1"/>
            <c:invertIfNegative val="0"/>
            <c:bubble3D val="0"/>
          </c:dPt>
          <c:dPt>
            <c:idx val="4"/>
            <c:invertIfNegative val="0"/>
            <c:bubble3D val="0"/>
          </c:dPt>
          <c:dPt>
            <c:idx val="5"/>
            <c:invertIfNegative val="0"/>
            <c:bubble3D val="0"/>
          </c:dPt>
          <c:dPt>
            <c:idx val="6"/>
            <c:invertIfNegative val="0"/>
            <c:bubble3D val="0"/>
          </c:dPt>
          <c:dPt>
            <c:idx val="9"/>
            <c:invertIfNegative val="0"/>
            <c:bubble3D val="0"/>
          </c:dPt>
          <c:dPt>
            <c:idx val="10"/>
            <c:invertIfNegative val="0"/>
            <c:bubble3D val="0"/>
          </c:dPt>
          <c:dPt>
            <c:idx val="11"/>
            <c:invertIfNegative val="0"/>
            <c:bubble3D val="0"/>
          </c:dPt>
          <c:dPt>
            <c:idx val="12"/>
            <c:invertIfNegative val="0"/>
            <c:bubble3D val="0"/>
          </c:dPt>
          <c:dPt>
            <c:idx val="15"/>
            <c:invertIfNegative val="0"/>
            <c:bubble3D val="0"/>
          </c:dPt>
          <c:dPt>
            <c:idx val="17"/>
            <c:invertIfNegative val="0"/>
            <c:bubble3D val="0"/>
          </c:dPt>
          <c:dPt>
            <c:idx val="18"/>
            <c:invertIfNegative val="0"/>
            <c:bubble3D val="0"/>
          </c:dPt>
          <c:dPt>
            <c:idx val="20"/>
            <c:invertIfNegative val="0"/>
            <c:bubble3D val="0"/>
          </c:dPt>
          <c:dPt>
            <c:idx val="21"/>
            <c:invertIfNegative val="0"/>
            <c:bubble3D val="0"/>
          </c:dPt>
          <c:dPt>
            <c:idx val="22"/>
            <c:invertIfNegative val="0"/>
            <c:bubble3D val="0"/>
          </c:dPt>
          <c:dPt>
            <c:idx val="23"/>
            <c:invertIfNegative val="0"/>
            <c:bubble3D val="0"/>
          </c:dPt>
          <c:dPt>
            <c:idx val="24"/>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cat>
            <c:strRef>
              <c:f>'interest burden'!$B$3:$B$31</c:f>
              <c:strCache>
                <c:ptCount val="29"/>
                <c:pt idx="0">
                  <c:v>Greece</c:v>
                </c:pt>
                <c:pt idx="1">
                  <c:v>Italy</c:v>
                </c:pt>
                <c:pt idx="2">
                  <c:v>Portugal</c:v>
                </c:pt>
                <c:pt idx="3">
                  <c:v>Ireland</c:v>
                </c:pt>
                <c:pt idx="4">
                  <c:v>Hungary</c:v>
                </c:pt>
                <c:pt idx="5">
                  <c:v>Belgium</c:v>
                </c:pt>
                <c:pt idx="6">
                  <c:v>Malta</c:v>
                </c:pt>
                <c:pt idx="7">
                  <c:v>United Kingdom</c:v>
                </c:pt>
                <c:pt idx="8">
                  <c:v>Poland</c:v>
                </c:pt>
                <c:pt idx="9">
                  <c:v>France</c:v>
                </c:pt>
                <c:pt idx="10">
                  <c:v>Cyprus</c:v>
                </c:pt>
                <c:pt idx="11">
                  <c:v>Austria</c:v>
                </c:pt>
                <c:pt idx="12">
                  <c:v>Germany</c:v>
                </c:pt>
                <c:pt idx="13">
                  <c:v>Lithuania</c:v>
                </c:pt>
                <c:pt idx="14">
                  <c:v>Romania</c:v>
                </c:pt>
                <c:pt idx="15">
                  <c:v>Netherlands</c:v>
                </c:pt>
                <c:pt idx="16">
                  <c:v>Latvia</c:v>
                </c:pt>
                <c:pt idx="17">
                  <c:v>Spain</c:v>
                </c:pt>
                <c:pt idx="18">
                  <c:v>Slovenia</c:v>
                </c:pt>
                <c:pt idx="19">
                  <c:v>Czech Republic</c:v>
                </c:pt>
                <c:pt idx="20">
                  <c:v>Slovakia</c:v>
                </c:pt>
                <c:pt idx="21">
                  <c:v>Denmark</c:v>
                </c:pt>
                <c:pt idx="22">
                  <c:v>Bulgaria</c:v>
                </c:pt>
                <c:pt idx="23">
                  <c:v>Estonia</c:v>
                </c:pt>
                <c:pt idx="28">
                  <c:v>Euro area</c:v>
                </c:pt>
              </c:strCache>
            </c:strRef>
          </c:cat>
          <c:val>
            <c:numRef>
              <c:f>'interest burden'!$M$3:$M$31</c:f>
              <c:numCache>
                <c:formatCode>#,##0.0</c:formatCode>
                <c:ptCount val="29"/>
                <c:pt idx="0">
                  <c:v>6.8</c:v>
                </c:pt>
                <c:pt idx="1">
                  <c:v>4.57</c:v>
                </c:pt>
                <c:pt idx="2">
                  <c:v>4.3</c:v>
                </c:pt>
                <c:pt idx="3">
                  <c:v>3.558</c:v>
                </c:pt>
                <c:pt idx="4">
                  <c:v>3.52</c:v>
                </c:pt>
                <c:pt idx="5">
                  <c:v>3.27</c:v>
                </c:pt>
                <c:pt idx="6">
                  <c:v>3.0</c:v>
                </c:pt>
                <c:pt idx="7">
                  <c:v>2.846</c:v>
                </c:pt>
                <c:pt idx="8">
                  <c:v>2.7</c:v>
                </c:pt>
                <c:pt idx="9">
                  <c:v>2.448</c:v>
                </c:pt>
                <c:pt idx="10">
                  <c:v>2.3</c:v>
                </c:pt>
                <c:pt idx="11">
                  <c:v>2.2</c:v>
                </c:pt>
                <c:pt idx="12">
                  <c:v>2.055</c:v>
                </c:pt>
                <c:pt idx="13">
                  <c:v>1.655</c:v>
                </c:pt>
                <c:pt idx="14">
                  <c:v>1.6</c:v>
                </c:pt>
                <c:pt idx="15">
                  <c:v>1.467</c:v>
                </c:pt>
                <c:pt idx="16">
                  <c:v>1.4</c:v>
                </c:pt>
                <c:pt idx="17">
                  <c:v>1.39</c:v>
                </c:pt>
                <c:pt idx="18">
                  <c:v>1.218</c:v>
                </c:pt>
                <c:pt idx="19">
                  <c:v>1.195</c:v>
                </c:pt>
                <c:pt idx="20">
                  <c:v>1.142</c:v>
                </c:pt>
                <c:pt idx="21">
                  <c:v>0.444</c:v>
                </c:pt>
                <c:pt idx="22">
                  <c:v>0.288</c:v>
                </c:pt>
                <c:pt idx="23">
                  <c:v>0.1</c:v>
                </c:pt>
                <c:pt idx="24">
                  <c:v>-0.234</c:v>
                </c:pt>
                <c:pt idx="25">
                  <c:v>-0.409</c:v>
                </c:pt>
                <c:pt idx="26">
                  <c:v>-0.802</c:v>
                </c:pt>
                <c:pt idx="27">
                  <c:v>-2.563</c:v>
                </c:pt>
                <c:pt idx="28">
                  <c:v>2.8</c:v>
                </c:pt>
              </c:numCache>
            </c:numRef>
          </c:val>
        </c:ser>
        <c:dLbls>
          <c:showLegendKey val="0"/>
          <c:showVal val="0"/>
          <c:showCatName val="0"/>
          <c:showSerName val="0"/>
          <c:showPercent val="0"/>
          <c:showBubbleSize val="0"/>
        </c:dLbls>
        <c:gapWidth val="150"/>
        <c:axId val="509215288"/>
        <c:axId val="509205800"/>
      </c:barChart>
      <c:catAx>
        <c:axId val="509215288"/>
        <c:scaling>
          <c:orientation val="minMax"/>
        </c:scaling>
        <c:delete val="0"/>
        <c:axPos val="b"/>
        <c:majorTickMark val="none"/>
        <c:minorTickMark val="none"/>
        <c:tickLblPos val="nextTo"/>
        <c:txPr>
          <a:bodyPr rot="-5400000" vert="horz"/>
          <a:lstStyle/>
          <a:p>
            <a:pPr>
              <a:defRPr/>
            </a:pPr>
            <a:endParaRPr lang="en-US"/>
          </a:p>
        </c:txPr>
        <c:crossAx val="509205800"/>
        <c:crosses val="autoZero"/>
        <c:auto val="0"/>
        <c:lblAlgn val="ctr"/>
        <c:lblOffset val="100"/>
        <c:noMultiLvlLbl val="0"/>
      </c:catAx>
      <c:valAx>
        <c:axId val="509205800"/>
        <c:scaling>
          <c:orientation val="minMax"/>
        </c:scaling>
        <c:delete val="0"/>
        <c:axPos val="l"/>
        <c:title>
          <c:tx>
            <c:rich>
              <a:bodyPr rot="-5400000" vert="horz"/>
              <a:lstStyle/>
              <a:p>
                <a:pPr>
                  <a:defRPr/>
                </a:pPr>
                <a:r>
                  <a:rPr lang="en-US"/>
                  <a:t>percent of GDP</a:t>
                </a:r>
              </a:p>
            </c:rich>
          </c:tx>
          <c:layout>
            <c:manualLayout>
              <c:xMode val="edge"/>
              <c:yMode val="edge"/>
              <c:x val="0.016359918200409"/>
              <c:y val="0.386649029540097"/>
            </c:manualLayout>
          </c:layout>
          <c:overlay val="0"/>
        </c:title>
        <c:numFmt formatCode="#,##0" sourceLinked="0"/>
        <c:majorTickMark val="in"/>
        <c:minorTickMark val="none"/>
        <c:tickLblPos val="nextTo"/>
        <c:crossAx val="509215288"/>
        <c:crosses val="autoZero"/>
        <c:crossBetween val="between"/>
      </c:valAx>
      <c:spPr>
        <a:noFill/>
        <a:ln>
          <a:noFill/>
        </a:ln>
      </c:spPr>
    </c:plotArea>
    <c:plotVisOnly val="1"/>
    <c:dispBlanksAs val="gap"/>
    <c:showDLblsOverMax val="0"/>
  </c:chart>
  <c:spPr>
    <a:ln>
      <a:noFill/>
    </a:ln>
  </c:spPr>
  <c:txPr>
    <a:bodyPr/>
    <a:lstStyle/>
    <a:p>
      <a:pPr>
        <a:defRPr>
          <a:latin typeface="Verdana"/>
          <a:cs typeface="Verdana"/>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611821959755"/>
          <c:y val="0.0659153716896499"/>
          <c:w val="0.853927936427301"/>
          <c:h val="0.855028108644421"/>
        </c:manualLayout>
      </c:layout>
      <c:lineChart>
        <c:grouping val="standard"/>
        <c:varyColors val="0"/>
        <c:ser>
          <c:idx val="1"/>
          <c:order val="1"/>
          <c:spPr>
            <a:ln w="28575" cmpd="sng">
              <a:solidFill>
                <a:schemeClr val="tx2">
                  <a:lumMod val="75000"/>
                </a:schemeClr>
              </a:solidFill>
            </a:ln>
          </c:spPr>
          <c:marker>
            <c:symbol val="none"/>
          </c:marker>
          <c:cat>
            <c:numRef>
              <c:f>'two axes'!$AC$1:$AN$1</c:f>
              <c:numCache>
                <c:formatCode>General</c:formatCode>
                <c:ptCount val="12"/>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numCache>
            </c:numRef>
          </c:cat>
          <c:val>
            <c:numRef>
              <c:f>'two axes'!$I$25:$T$25</c:f>
              <c:numCache>
                <c:formatCode>0.0</c:formatCode>
                <c:ptCount val="12"/>
                <c:pt idx="0">
                  <c:v>92.36936662325307</c:v>
                </c:pt>
                <c:pt idx="1">
                  <c:v>96.61835748792271</c:v>
                </c:pt>
                <c:pt idx="2">
                  <c:v>100.0</c:v>
                </c:pt>
                <c:pt idx="3">
                  <c:v>99.8</c:v>
                </c:pt>
                <c:pt idx="4">
                  <c:v>96.7062</c:v>
                </c:pt>
                <c:pt idx="5">
                  <c:v>91.96759619999997</c:v>
                </c:pt>
                <c:pt idx="6">
                  <c:v>85.43789686979998</c:v>
                </c:pt>
              </c:numCache>
            </c:numRef>
          </c:val>
          <c:smooth val="1"/>
        </c:ser>
        <c:ser>
          <c:idx val="2"/>
          <c:order val="2"/>
          <c:tx>
            <c:v>Arg trend</c:v>
          </c:tx>
          <c:spPr>
            <a:ln w="19050" cmpd="sng">
              <a:solidFill>
                <a:schemeClr val="accent3">
                  <a:lumMod val="50000"/>
                </a:schemeClr>
              </a:solidFill>
              <a:prstDash val="dashDot"/>
            </a:ln>
          </c:spPr>
          <c:marker>
            <c:symbol val="none"/>
          </c:marker>
          <c:cat>
            <c:numRef>
              <c:f>'two axes'!$AC$1:$AN$1</c:f>
              <c:numCache>
                <c:formatCode>General</c:formatCode>
                <c:ptCount val="12"/>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numCache>
            </c:numRef>
          </c:cat>
          <c:val>
            <c:numRef>
              <c:f>'two axes'!$I$28:$T$28</c:f>
              <c:numCache>
                <c:formatCode>0.0</c:formatCode>
                <c:ptCount val="12"/>
                <c:pt idx="0">
                  <c:v>96.25272880573799</c:v>
                </c:pt>
                <c:pt idx="1">
                  <c:v>98.10847507006616</c:v>
                </c:pt>
                <c:pt idx="2">
                  <c:v>100.0</c:v>
                </c:pt>
                <c:pt idx="3">
                  <c:v>101.8915249299338</c:v>
                </c:pt>
                <c:pt idx="4">
                  <c:v>103.8188285254732</c:v>
                </c:pt>
                <c:pt idx="5">
                  <c:v>105.7825875489978</c:v>
                </c:pt>
                <c:pt idx="6">
                  <c:v>107.7834915640161</c:v>
                </c:pt>
                <c:pt idx="7">
                  <c:v>109.8222431773026</c:v>
                </c:pt>
                <c:pt idx="8">
                  <c:v>111.8995582856138</c:v>
                </c:pt>
                <c:pt idx="9">
                  <c:v>114.016166327072</c:v>
                </c:pt>
                <c:pt idx="10">
                  <c:v>116.1728105373033</c:v>
                </c:pt>
                <c:pt idx="11">
                  <c:v>118.3702482104212</c:v>
                </c:pt>
              </c:numCache>
            </c:numRef>
          </c:val>
          <c:smooth val="0"/>
        </c:ser>
        <c:ser>
          <c:idx val="3"/>
          <c:order val="3"/>
          <c:tx>
            <c:v>Gre</c:v>
          </c:tx>
          <c:spPr>
            <a:ln w="19050" cmpd="sng">
              <a:solidFill>
                <a:schemeClr val="accent6">
                  <a:lumMod val="75000"/>
                </a:schemeClr>
              </a:solidFill>
              <a:prstDash val="dash"/>
            </a:ln>
            <a:effectLst/>
          </c:spPr>
          <c:marker>
            <c:symbol val="none"/>
          </c:marker>
          <c:cat>
            <c:numRef>
              <c:f>'two axes'!$AC$1:$AN$1</c:f>
              <c:numCache>
                <c:formatCode>General</c:formatCode>
                <c:ptCount val="12"/>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numCache>
            </c:numRef>
          </c:cat>
          <c:val>
            <c:numRef>
              <c:f>'two axes'!$I$29:$T$29</c:f>
              <c:numCache>
                <c:formatCode>0.0</c:formatCode>
                <c:ptCount val="12"/>
                <c:pt idx="0">
                  <c:v>95.72477720664494</c:v>
                </c:pt>
                <c:pt idx="1">
                  <c:v>97.83903985968226</c:v>
                </c:pt>
                <c:pt idx="2">
                  <c:v>100.0</c:v>
                </c:pt>
                <c:pt idx="3">
                  <c:v>102.1609601403177</c:v>
                </c:pt>
                <c:pt idx="4">
                  <c:v>104.3686177679159</c:v>
                </c:pt>
                <c:pt idx="5">
                  <c:v>106.6239819968811</c:v>
                </c:pt>
                <c:pt idx="6">
                  <c:v>108.9280837478532</c:v>
                </c:pt>
                <c:pt idx="7">
                  <c:v>111.2819762192563</c:v>
                </c:pt>
                <c:pt idx="8">
                  <c:v>113.6867353687122</c:v>
                </c:pt>
                <c:pt idx="9">
                  <c:v>116.1434604048586</c:v>
                </c:pt>
                <c:pt idx="10">
                  <c:v>118.6532742897933</c:v>
                </c:pt>
                <c:pt idx="11">
                  <c:v>121.2173242523776</c:v>
                </c:pt>
              </c:numCache>
            </c:numRef>
          </c:val>
          <c:smooth val="0"/>
        </c:ser>
        <c:ser>
          <c:idx val="4"/>
          <c:order val="4"/>
          <c:spPr>
            <a:ln w="28575" cmpd="sng">
              <a:solidFill>
                <a:srgbClr val="17375E"/>
              </a:solidFill>
              <a:prstDash val="dash"/>
            </a:ln>
          </c:spPr>
          <c:marker>
            <c:symbol val="none"/>
          </c:marker>
          <c:cat>
            <c:numRef>
              <c:f>'two axes'!$AC$1:$AN$1</c:f>
              <c:numCache>
                <c:formatCode>General</c:formatCode>
                <c:ptCount val="12"/>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numCache>
            </c:numRef>
          </c:cat>
          <c:val>
            <c:numRef>
              <c:f>'two axes'!$I$26:$T$26</c:f>
              <c:numCache>
                <c:formatCode>General</c:formatCode>
                <c:ptCount val="12"/>
                <c:pt idx="6" formatCode="0.0">
                  <c:v>85.43789686979998</c:v>
                </c:pt>
                <c:pt idx="7" formatCode="0.0">
                  <c:v>80.31162305761198</c:v>
                </c:pt>
                <c:pt idx="8" formatCode="0.0">
                  <c:v>76.9385348891923</c:v>
                </c:pt>
                <c:pt idx="9" formatCode="0.0">
                  <c:v>77.40016609852743</c:v>
                </c:pt>
                <c:pt idx="10" formatCode="0.0">
                  <c:v>79.6447709153847</c:v>
                </c:pt>
                <c:pt idx="11" formatCode="0.0">
                  <c:v>82.59162743925395</c:v>
                </c:pt>
              </c:numCache>
            </c:numRef>
          </c:val>
          <c:smooth val="1"/>
        </c:ser>
        <c:dLbls>
          <c:showLegendKey val="0"/>
          <c:showVal val="0"/>
          <c:showCatName val="0"/>
          <c:showSerName val="0"/>
          <c:showPercent val="0"/>
          <c:showBubbleSize val="0"/>
        </c:dLbls>
        <c:marker val="1"/>
        <c:smooth val="0"/>
        <c:axId val="508953560"/>
        <c:axId val="508956712"/>
      </c:lineChart>
      <c:lineChart>
        <c:grouping val="standard"/>
        <c:varyColors val="0"/>
        <c:ser>
          <c:idx val="0"/>
          <c:order val="0"/>
          <c:spPr>
            <a:ln w="28575" cmpd="sng">
              <a:solidFill>
                <a:schemeClr val="tx2">
                  <a:lumMod val="60000"/>
                  <a:lumOff val="40000"/>
                </a:schemeClr>
              </a:solidFill>
            </a:ln>
          </c:spPr>
          <c:marker>
            <c:symbol val="none"/>
          </c:marker>
          <c:cat>
            <c:numRef>
              <c:f>'two axes'!$T$1:$AE$1</c:f>
              <c:numCache>
                <c:formatCode>General</c:formatCode>
                <c:ptCount val="12"/>
                <c:pt idx="0">
                  <c:v>1996.0</c:v>
                </c:pt>
                <c:pt idx="1">
                  <c:v>1997.0</c:v>
                </c:pt>
                <c:pt idx="2">
                  <c:v>1998.0</c:v>
                </c:pt>
                <c:pt idx="3">
                  <c:v>1999.0</c:v>
                </c:pt>
                <c:pt idx="4">
                  <c:v>2000.0</c:v>
                </c:pt>
                <c:pt idx="5">
                  <c:v>2001.0</c:v>
                </c:pt>
                <c:pt idx="6">
                  <c:v>2002.0</c:v>
                </c:pt>
                <c:pt idx="7">
                  <c:v>2003.0</c:v>
                </c:pt>
                <c:pt idx="8">
                  <c:v>2004.0</c:v>
                </c:pt>
                <c:pt idx="9">
                  <c:v>2005.0</c:v>
                </c:pt>
                <c:pt idx="10">
                  <c:v>2006.0</c:v>
                </c:pt>
                <c:pt idx="11">
                  <c:v>2007.0</c:v>
                </c:pt>
              </c:numCache>
            </c:numRef>
          </c:cat>
          <c:val>
            <c:numRef>
              <c:f>'two axes'!$I$24:$T$24</c:f>
              <c:numCache>
                <c:formatCode>0.0</c:formatCode>
                <c:ptCount val="12"/>
                <c:pt idx="0">
                  <c:v>89.06821045178621</c:v>
                </c:pt>
                <c:pt idx="1">
                  <c:v>96.29255560993048</c:v>
                </c:pt>
                <c:pt idx="2">
                  <c:v>100.0</c:v>
                </c:pt>
                <c:pt idx="3">
                  <c:v>96.6146402751603</c:v>
                </c:pt>
                <c:pt idx="4">
                  <c:v>95.85246578718116</c:v>
                </c:pt>
                <c:pt idx="5">
                  <c:v>91.62649285201108</c:v>
                </c:pt>
                <c:pt idx="6">
                  <c:v>81.64429774783687</c:v>
                </c:pt>
                <c:pt idx="7">
                  <c:v>88.95575847814996</c:v>
                </c:pt>
                <c:pt idx="8">
                  <c:v>96.88292847152083</c:v>
                </c:pt>
                <c:pt idx="9">
                  <c:v>105.7753112386029</c:v>
                </c:pt>
                <c:pt idx="10">
                  <c:v>114.7305143983646</c:v>
                </c:pt>
                <c:pt idx="11">
                  <c:v>124.6432947039979</c:v>
                </c:pt>
              </c:numCache>
            </c:numRef>
          </c:val>
          <c:smooth val="1"/>
        </c:ser>
        <c:dLbls>
          <c:showLegendKey val="0"/>
          <c:showVal val="0"/>
          <c:showCatName val="0"/>
          <c:showSerName val="0"/>
          <c:showPercent val="0"/>
          <c:showBubbleSize val="0"/>
        </c:dLbls>
        <c:marker val="1"/>
        <c:smooth val="0"/>
        <c:axId val="508894808"/>
        <c:axId val="508906184"/>
      </c:lineChart>
      <c:catAx>
        <c:axId val="508953560"/>
        <c:scaling>
          <c:orientation val="minMax"/>
        </c:scaling>
        <c:delete val="0"/>
        <c:axPos val="b"/>
        <c:numFmt formatCode="General" sourceLinked="1"/>
        <c:majorTickMark val="out"/>
        <c:minorTickMark val="none"/>
        <c:tickLblPos val="nextTo"/>
        <c:txPr>
          <a:bodyPr/>
          <a:lstStyle/>
          <a:p>
            <a:pPr>
              <a:defRPr sz="800">
                <a:latin typeface="Verdana"/>
                <a:cs typeface="Verdana"/>
              </a:defRPr>
            </a:pPr>
            <a:endParaRPr lang="en-US"/>
          </a:p>
        </c:txPr>
        <c:crossAx val="508956712"/>
        <c:crosses val="autoZero"/>
        <c:auto val="1"/>
        <c:lblAlgn val="ctr"/>
        <c:lblOffset val="100"/>
        <c:noMultiLvlLbl val="0"/>
      </c:catAx>
      <c:valAx>
        <c:axId val="508956712"/>
        <c:scaling>
          <c:orientation val="minMax"/>
          <c:min val="70.0"/>
        </c:scaling>
        <c:delete val="0"/>
        <c:axPos val="l"/>
        <c:title>
          <c:tx>
            <c:rich>
              <a:bodyPr rot="-5400000" vert="horz"/>
              <a:lstStyle/>
              <a:p>
                <a:pPr>
                  <a:defRPr/>
                </a:pPr>
                <a:r>
                  <a:rPr lang="en-US" sz="800">
                    <a:latin typeface="Verdana"/>
                    <a:cs typeface="Verdana"/>
                  </a:rPr>
                  <a:t>Index: peak</a:t>
                </a:r>
                <a:r>
                  <a:rPr lang="en-US" sz="800" baseline="0">
                    <a:latin typeface="Verdana"/>
                    <a:cs typeface="Verdana"/>
                  </a:rPr>
                  <a:t> GDP = 100</a:t>
                </a:r>
                <a:endParaRPr lang="en-US" sz="800">
                  <a:latin typeface="Verdana"/>
                  <a:cs typeface="Verdana"/>
                </a:endParaRPr>
              </a:p>
            </c:rich>
          </c:tx>
          <c:layout>
            <c:manualLayout>
              <c:xMode val="edge"/>
              <c:yMode val="edge"/>
              <c:x val="0.0162037037037037"/>
              <c:y val="0.405862055072063"/>
            </c:manualLayout>
          </c:layout>
          <c:overlay val="0"/>
        </c:title>
        <c:numFmt formatCode="0" sourceLinked="0"/>
        <c:majorTickMark val="out"/>
        <c:minorTickMark val="none"/>
        <c:tickLblPos val="nextTo"/>
        <c:txPr>
          <a:bodyPr/>
          <a:lstStyle/>
          <a:p>
            <a:pPr>
              <a:defRPr sz="800">
                <a:latin typeface="Verdana"/>
                <a:cs typeface="Verdana"/>
              </a:defRPr>
            </a:pPr>
            <a:endParaRPr lang="en-US"/>
          </a:p>
        </c:txPr>
        <c:crossAx val="508953560"/>
        <c:crosses val="autoZero"/>
        <c:crossBetween val="between"/>
      </c:valAx>
      <c:valAx>
        <c:axId val="508906184"/>
        <c:scaling>
          <c:orientation val="minMax"/>
        </c:scaling>
        <c:delete val="1"/>
        <c:axPos val="r"/>
        <c:numFmt formatCode="0.0" sourceLinked="1"/>
        <c:majorTickMark val="out"/>
        <c:minorTickMark val="none"/>
        <c:tickLblPos val="nextTo"/>
        <c:crossAx val="508894808"/>
        <c:crosses val="max"/>
        <c:crossBetween val="between"/>
      </c:valAx>
      <c:catAx>
        <c:axId val="508894808"/>
        <c:scaling>
          <c:orientation val="minMax"/>
        </c:scaling>
        <c:delete val="0"/>
        <c:axPos val="t"/>
        <c:numFmt formatCode="General" sourceLinked="1"/>
        <c:majorTickMark val="in"/>
        <c:minorTickMark val="none"/>
        <c:tickLblPos val="nextTo"/>
        <c:txPr>
          <a:bodyPr/>
          <a:lstStyle/>
          <a:p>
            <a:pPr>
              <a:defRPr sz="800">
                <a:latin typeface="Verdana"/>
                <a:cs typeface="Verdana"/>
              </a:defRPr>
            </a:pPr>
            <a:endParaRPr lang="en-US"/>
          </a:p>
        </c:txPr>
        <c:crossAx val="508906184"/>
        <c:crosses val="max"/>
        <c:auto val="1"/>
        <c:lblAlgn val="ctr"/>
        <c:lblOffset val="100"/>
        <c:noMultiLvlLbl val="0"/>
      </c:catAx>
      <c:spPr>
        <a:ln>
          <a:solidFill>
            <a:schemeClr val="tx1">
              <a:lumMod val="65000"/>
              <a:lumOff val="35000"/>
            </a:schemeClr>
          </a:solidFill>
        </a:ln>
      </c:spPr>
    </c:plotArea>
    <c:plotVisOnly val="1"/>
    <c:dispBlanksAs val="gap"/>
    <c:showDLblsOverMax val="0"/>
  </c:chart>
  <c:spPr>
    <a:ln>
      <a:noFill/>
    </a:ln>
  </c:sp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effectLst/>
          </c:spPr>
          <c:invertIfNegative val="0"/>
          <c:dPt>
            <c:idx val="0"/>
            <c:invertIfNegative val="0"/>
            <c:bubble3D val="0"/>
            <c:spPr>
              <a:solidFill>
                <a:schemeClr val="accent1">
                  <a:lumMod val="60000"/>
                  <a:lumOff val="40000"/>
                </a:schemeClr>
              </a:solidFill>
              <a:effectLst/>
            </c:spPr>
          </c:dPt>
          <c:dPt>
            <c:idx val="1"/>
            <c:invertIfNegative val="0"/>
            <c:bubble3D val="0"/>
            <c:spPr>
              <a:solidFill>
                <a:schemeClr val="accent1">
                  <a:lumMod val="50000"/>
                </a:schemeClr>
              </a:solidFill>
              <a:effectLst/>
            </c:spPr>
          </c:dPt>
          <c:dLbls>
            <c:showLegendKey val="0"/>
            <c:showVal val="1"/>
            <c:showCatName val="0"/>
            <c:showSerName val="0"/>
            <c:showPercent val="0"/>
            <c:showBubbleSize val="0"/>
            <c:showLeaderLines val="0"/>
          </c:dLbls>
          <c:cat>
            <c:multiLvlStrRef>
              <c:f>Sheet1!$E$10:$G$11</c:f>
              <c:multiLvlStrCache>
                <c:ptCount val="3"/>
                <c:lvl>
                  <c:pt idx="0">
                    <c:v>2001</c:v>
                  </c:pt>
                  <c:pt idx="1">
                    <c:v>2003</c:v>
                  </c:pt>
                  <c:pt idx="2">
                    <c:v>2011</c:v>
                  </c:pt>
                </c:lvl>
                <c:lvl>
                  <c:pt idx="0">
                    <c:v>Argentina</c:v>
                  </c:pt>
                  <c:pt idx="2">
                    <c:v>Greece</c:v>
                  </c:pt>
                </c:lvl>
              </c:multiLvlStrCache>
            </c:multiLvlStrRef>
          </c:cat>
          <c:val>
            <c:numRef>
              <c:f>Sheet1!$E$12:$G$12</c:f>
              <c:numCache>
                <c:formatCode>General</c:formatCode>
                <c:ptCount val="3"/>
                <c:pt idx="0">
                  <c:v>11.6</c:v>
                </c:pt>
                <c:pt idx="1">
                  <c:v>25.9</c:v>
                </c:pt>
                <c:pt idx="2">
                  <c:v>24.0</c:v>
                </c:pt>
              </c:numCache>
            </c:numRef>
          </c:val>
        </c:ser>
        <c:dLbls>
          <c:showLegendKey val="0"/>
          <c:showVal val="0"/>
          <c:showCatName val="0"/>
          <c:showSerName val="0"/>
          <c:showPercent val="0"/>
          <c:showBubbleSize val="0"/>
        </c:dLbls>
        <c:gapWidth val="150"/>
        <c:axId val="508623912"/>
        <c:axId val="508626888"/>
      </c:barChart>
      <c:catAx>
        <c:axId val="508623912"/>
        <c:scaling>
          <c:orientation val="minMax"/>
        </c:scaling>
        <c:delete val="0"/>
        <c:axPos val="b"/>
        <c:numFmt formatCode="General" sourceLinked="1"/>
        <c:majorTickMark val="out"/>
        <c:minorTickMark val="none"/>
        <c:tickLblPos val="nextTo"/>
        <c:crossAx val="508626888"/>
        <c:crosses val="autoZero"/>
        <c:auto val="1"/>
        <c:lblAlgn val="ctr"/>
        <c:lblOffset val="0"/>
        <c:noMultiLvlLbl val="0"/>
      </c:catAx>
      <c:valAx>
        <c:axId val="508626888"/>
        <c:scaling>
          <c:orientation val="minMax"/>
        </c:scaling>
        <c:delete val="0"/>
        <c:axPos val="l"/>
        <c:title>
          <c:tx>
            <c:rich>
              <a:bodyPr rot="-5400000" vert="horz"/>
              <a:lstStyle/>
              <a:p>
                <a:pPr>
                  <a:defRPr b="0"/>
                </a:pPr>
                <a:r>
                  <a:rPr lang="en-US" b="0"/>
                  <a:t>Percent of GDP</a:t>
                </a:r>
              </a:p>
            </c:rich>
          </c:tx>
          <c:layout/>
          <c:overlay val="0"/>
        </c:title>
        <c:numFmt formatCode="General" sourceLinked="1"/>
        <c:majorTickMark val="out"/>
        <c:minorTickMark val="none"/>
        <c:tickLblPos val="nextTo"/>
        <c:crossAx val="508623912"/>
        <c:crosses val="autoZero"/>
        <c:crossBetween val="between"/>
      </c:valAx>
      <c:spPr>
        <a:noFill/>
        <a:ln w="25400">
          <a:noFill/>
        </a:ln>
      </c:spPr>
    </c:plotArea>
    <c:plotVisOnly val="1"/>
    <c:dispBlanksAs val="gap"/>
    <c:showDLblsOverMax val="0"/>
  </c:chart>
  <c:spPr>
    <a:ln>
      <a:noFill/>
    </a:ln>
  </c:spPr>
  <c:txPr>
    <a:bodyPr/>
    <a:lstStyle/>
    <a:p>
      <a:pPr>
        <a:defRPr>
          <a:latin typeface="Verdana"/>
          <a:cs typeface="Verdana"/>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Spain GDP Growth</c:v>
          </c:tx>
          <c:invertIfNegative val="0"/>
          <c:cat>
            <c:strRef>
              <c:f>GDP!$R$11:$AC$11</c:f>
              <c:strCache>
                <c:ptCount val="12"/>
                <c:pt idx="0">
                  <c:v>2010Q1</c:v>
                </c:pt>
                <c:pt idx="1">
                  <c:v>2010Q2</c:v>
                </c:pt>
                <c:pt idx="2">
                  <c:v>2010Q3</c:v>
                </c:pt>
                <c:pt idx="3">
                  <c:v>2010Q4</c:v>
                </c:pt>
                <c:pt idx="4">
                  <c:v>2011Q1</c:v>
                </c:pt>
                <c:pt idx="5">
                  <c:v>2011Q2</c:v>
                </c:pt>
                <c:pt idx="6">
                  <c:v>2011Q3</c:v>
                </c:pt>
                <c:pt idx="7">
                  <c:v>2011Q4</c:v>
                </c:pt>
                <c:pt idx="8">
                  <c:v>2012Q1</c:v>
                </c:pt>
                <c:pt idx="9">
                  <c:v>2012Q2</c:v>
                </c:pt>
                <c:pt idx="10">
                  <c:v>2012Q3</c:v>
                </c:pt>
                <c:pt idx="11">
                  <c:v>2012Q4</c:v>
                </c:pt>
              </c:strCache>
            </c:strRef>
          </c:cat>
          <c:val>
            <c:numRef>
              <c:f>GDP!$R$29:$AC$29</c:f>
              <c:numCache>
                <c:formatCode>#,##0.0</c:formatCode>
                <c:ptCount val="12"/>
                <c:pt idx="0">
                  <c:v>0.1</c:v>
                </c:pt>
                <c:pt idx="1">
                  <c:v>0.2</c:v>
                </c:pt>
                <c:pt idx="2">
                  <c:v>-0.1</c:v>
                </c:pt>
                <c:pt idx="3">
                  <c:v>0.1</c:v>
                </c:pt>
                <c:pt idx="4">
                  <c:v>0.3</c:v>
                </c:pt>
                <c:pt idx="5">
                  <c:v>0.2</c:v>
                </c:pt>
                <c:pt idx="6">
                  <c:v>0.0</c:v>
                </c:pt>
                <c:pt idx="7">
                  <c:v>-0.5</c:v>
                </c:pt>
                <c:pt idx="8">
                  <c:v>-0.4</c:v>
                </c:pt>
                <c:pt idx="9">
                  <c:v>-0.4</c:v>
                </c:pt>
                <c:pt idx="10">
                  <c:v>-0.3</c:v>
                </c:pt>
                <c:pt idx="11">
                  <c:v>-0.8</c:v>
                </c:pt>
              </c:numCache>
            </c:numRef>
          </c:val>
        </c:ser>
        <c:dLbls>
          <c:dLblPos val="outEnd"/>
          <c:showLegendKey val="0"/>
          <c:showVal val="1"/>
          <c:showCatName val="0"/>
          <c:showSerName val="0"/>
          <c:showPercent val="0"/>
          <c:showBubbleSize val="0"/>
        </c:dLbls>
        <c:gapWidth val="150"/>
        <c:axId val="508574760"/>
        <c:axId val="508577736"/>
      </c:barChart>
      <c:catAx>
        <c:axId val="508574760"/>
        <c:scaling>
          <c:orientation val="minMax"/>
        </c:scaling>
        <c:delete val="0"/>
        <c:axPos val="b"/>
        <c:majorTickMark val="out"/>
        <c:minorTickMark val="none"/>
        <c:tickLblPos val="low"/>
        <c:crossAx val="508577736"/>
        <c:crosses val="autoZero"/>
        <c:auto val="1"/>
        <c:lblAlgn val="ctr"/>
        <c:lblOffset val="100"/>
        <c:noMultiLvlLbl val="0"/>
      </c:catAx>
      <c:valAx>
        <c:axId val="508577736"/>
        <c:scaling>
          <c:orientation val="minMax"/>
        </c:scaling>
        <c:delete val="0"/>
        <c:axPos val="l"/>
        <c:title>
          <c:tx>
            <c:rich>
              <a:bodyPr rot="-5400000" vert="horz"/>
              <a:lstStyle/>
              <a:p>
                <a:pPr>
                  <a:defRPr/>
                </a:pPr>
                <a:r>
                  <a:rPr lang="en-US"/>
                  <a:t>Percent Change</a:t>
                </a:r>
              </a:p>
            </c:rich>
          </c:tx>
          <c:layout/>
          <c:overlay val="0"/>
        </c:title>
        <c:numFmt formatCode="#,##0.0" sourceLinked="1"/>
        <c:majorTickMark val="out"/>
        <c:minorTickMark val="none"/>
        <c:tickLblPos val="nextTo"/>
        <c:crossAx val="50857476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4430100069694"/>
          <c:y val="0.0335072278342732"/>
          <c:w val="0.842299407201414"/>
          <c:h val="0.890887280195109"/>
        </c:manualLayout>
      </c:layout>
      <c:lineChart>
        <c:grouping val="standard"/>
        <c:varyColors val="0"/>
        <c:ser>
          <c:idx val="0"/>
          <c:order val="0"/>
          <c:marker>
            <c:symbol val="none"/>
          </c:marker>
          <c:dLbls>
            <c:dLbl>
              <c:idx val="97"/>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'[Chart in Microsoft PowerPoint]Data'!$B$10:$CU$10</c:f>
              <c:strCache>
                <c:ptCount val="97"/>
                <c:pt idx="0">
                  <c:v>2005</c:v>
                </c:pt>
                <c:pt idx="12">
                  <c:v>2006</c:v>
                </c:pt>
                <c:pt idx="24">
                  <c:v>2007</c:v>
                </c:pt>
                <c:pt idx="36">
                  <c:v>2008</c:v>
                </c:pt>
                <c:pt idx="48">
                  <c:v>2009</c:v>
                </c:pt>
                <c:pt idx="60">
                  <c:v>2010</c:v>
                </c:pt>
                <c:pt idx="72">
                  <c:v>2011</c:v>
                </c:pt>
                <c:pt idx="84">
                  <c:v>2012</c:v>
                </c:pt>
                <c:pt idx="96">
                  <c:v>2013</c:v>
                </c:pt>
              </c:strCache>
            </c:strRef>
          </c:cat>
          <c:val>
            <c:numRef>
              <c:f>'[Chart in Microsoft PowerPoint]Data'!$B$29:$CU$29</c:f>
              <c:numCache>
                <c:formatCode>#,##0.0</c:formatCode>
                <c:ptCount val="98"/>
                <c:pt idx="0">
                  <c:v>10.0</c:v>
                </c:pt>
                <c:pt idx="1">
                  <c:v>9.8</c:v>
                </c:pt>
                <c:pt idx="2">
                  <c:v>9.700000000000001</c:v>
                </c:pt>
                <c:pt idx="3">
                  <c:v>9.6</c:v>
                </c:pt>
                <c:pt idx="4">
                  <c:v>9.4</c:v>
                </c:pt>
                <c:pt idx="5">
                  <c:v>9.200000000000001</c:v>
                </c:pt>
                <c:pt idx="6">
                  <c:v>8.9</c:v>
                </c:pt>
                <c:pt idx="7">
                  <c:v>8.700000000000001</c:v>
                </c:pt>
                <c:pt idx="8">
                  <c:v>8.6</c:v>
                </c:pt>
                <c:pt idx="9">
                  <c:v>8.700000000000001</c:v>
                </c:pt>
                <c:pt idx="10">
                  <c:v>8.700000000000001</c:v>
                </c:pt>
                <c:pt idx="11">
                  <c:v>8.700000000000001</c:v>
                </c:pt>
                <c:pt idx="12">
                  <c:v>8.700000000000001</c:v>
                </c:pt>
                <c:pt idx="13">
                  <c:v>8.700000000000001</c:v>
                </c:pt>
                <c:pt idx="14">
                  <c:v>8.700000000000001</c:v>
                </c:pt>
                <c:pt idx="15">
                  <c:v>8.6</c:v>
                </c:pt>
                <c:pt idx="16">
                  <c:v>8.6</c:v>
                </c:pt>
                <c:pt idx="17">
                  <c:v>8.5</c:v>
                </c:pt>
                <c:pt idx="18">
                  <c:v>8.5</c:v>
                </c:pt>
                <c:pt idx="19">
                  <c:v>8.5</c:v>
                </c:pt>
                <c:pt idx="20">
                  <c:v>8.4</c:v>
                </c:pt>
                <c:pt idx="21">
                  <c:v>8.4</c:v>
                </c:pt>
                <c:pt idx="22">
                  <c:v>8.3</c:v>
                </c:pt>
                <c:pt idx="23">
                  <c:v>8.3</c:v>
                </c:pt>
                <c:pt idx="24">
                  <c:v>8.200000000000001</c:v>
                </c:pt>
                <c:pt idx="25">
                  <c:v>8.1</c:v>
                </c:pt>
                <c:pt idx="26">
                  <c:v>8.0</c:v>
                </c:pt>
                <c:pt idx="27">
                  <c:v>8.0</c:v>
                </c:pt>
                <c:pt idx="28">
                  <c:v>7.9</c:v>
                </c:pt>
                <c:pt idx="29">
                  <c:v>8.1</c:v>
                </c:pt>
                <c:pt idx="30">
                  <c:v>8.3</c:v>
                </c:pt>
                <c:pt idx="31">
                  <c:v>8.4</c:v>
                </c:pt>
                <c:pt idx="32">
                  <c:v>8.5</c:v>
                </c:pt>
                <c:pt idx="33">
                  <c:v>8.5</c:v>
                </c:pt>
                <c:pt idx="34">
                  <c:v>8.6</c:v>
                </c:pt>
                <c:pt idx="35">
                  <c:v>8.8</c:v>
                </c:pt>
                <c:pt idx="36">
                  <c:v>9.0</c:v>
                </c:pt>
                <c:pt idx="37">
                  <c:v>9.200000000000001</c:v>
                </c:pt>
                <c:pt idx="38">
                  <c:v>9.3</c:v>
                </c:pt>
                <c:pt idx="39">
                  <c:v>9.9</c:v>
                </c:pt>
                <c:pt idx="40">
                  <c:v>10.5</c:v>
                </c:pt>
                <c:pt idx="41">
                  <c:v>11.0</c:v>
                </c:pt>
                <c:pt idx="42">
                  <c:v>11.4</c:v>
                </c:pt>
                <c:pt idx="43">
                  <c:v>11.8</c:v>
                </c:pt>
                <c:pt idx="44">
                  <c:v>12.3</c:v>
                </c:pt>
                <c:pt idx="45">
                  <c:v>13.2</c:v>
                </c:pt>
                <c:pt idx="46">
                  <c:v>14.0</c:v>
                </c:pt>
                <c:pt idx="47">
                  <c:v>14.9</c:v>
                </c:pt>
                <c:pt idx="48">
                  <c:v>15.9</c:v>
                </c:pt>
                <c:pt idx="49">
                  <c:v>16.7</c:v>
                </c:pt>
                <c:pt idx="50">
                  <c:v>17.4</c:v>
                </c:pt>
                <c:pt idx="51">
                  <c:v>17.7</c:v>
                </c:pt>
                <c:pt idx="52">
                  <c:v>17.9</c:v>
                </c:pt>
                <c:pt idx="53">
                  <c:v>18.0</c:v>
                </c:pt>
                <c:pt idx="54">
                  <c:v>18.2</c:v>
                </c:pt>
                <c:pt idx="55">
                  <c:v>18.5</c:v>
                </c:pt>
                <c:pt idx="56">
                  <c:v>18.8</c:v>
                </c:pt>
                <c:pt idx="57">
                  <c:v>18.9</c:v>
                </c:pt>
                <c:pt idx="58">
                  <c:v>19.0</c:v>
                </c:pt>
                <c:pt idx="59">
                  <c:v>19.2</c:v>
                </c:pt>
                <c:pt idx="60">
                  <c:v>19.2</c:v>
                </c:pt>
                <c:pt idx="61">
                  <c:v>19.4</c:v>
                </c:pt>
                <c:pt idx="62">
                  <c:v>19.6</c:v>
                </c:pt>
                <c:pt idx="63">
                  <c:v>19.9</c:v>
                </c:pt>
                <c:pt idx="64">
                  <c:v>20.1</c:v>
                </c:pt>
                <c:pt idx="65">
                  <c:v>20.2</c:v>
                </c:pt>
                <c:pt idx="66">
                  <c:v>20.2</c:v>
                </c:pt>
                <c:pt idx="67">
                  <c:v>20.3</c:v>
                </c:pt>
                <c:pt idx="68">
                  <c:v>20.4</c:v>
                </c:pt>
                <c:pt idx="69">
                  <c:v>20.4</c:v>
                </c:pt>
                <c:pt idx="70">
                  <c:v>20.5</c:v>
                </c:pt>
                <c:pt idx="71">
                  <c:v>20.5</c:v>
                </c:pt>
                <c:pt idx="72">
                  <c:v>20.6</c:v>
                </c:pt>
                <c:pt idx="73">
                  <c:v>20.7</c:v>
                </c:pt>
                <c:pt idx="74">
                  <c:v>20.8</c:v>
                </c:pt>
                <c:pt idx="75">
                  <c:v>20.8</c:v>
                </c:pt>
                <c:pt idx="76">
                  <c:v>20.9</c:v>
                </c:pt>
                <c:pt idx="77">
                  <c:v>21.2</c:v>
                </c:pt>
                <c:pt idx="78">
                  <c:v>21.7</c:v>
                </c:pt>
                <c:pt idx="79">
                  <c:v>22.0</c:v>
                </c:pt>
                <c:pt idx="80">
                  <c:v>22.4</c:v>
                </c:pt>
                <c:pt idx="81">
                  <c:v>22.7</c:v>
                </c:pt>
                <c:pt idx="82">
                  <c:v>22.9</c:v>
                </c:pt>
                <c:pt idx="83">
                  <c:v>23.2</c:v>
                </c:pt>
                <c:pt idx="84">
                  <c:v>23.5</c:v>
                </c:pt>
                <c:pt idx="85">
                  <c:v>23.9</c:v>
                </c:pt>
                <c:pt idx="86">
                  <c:v>24.2</c:v>
                </c:pt>
                <c:pt idx="87">
                  <c:v>24.5</c:v>
                </c:pt>
                <c:pt idx="88">
                  <c:v>24.8</c:v>
                </c:pt>
                <c:pt idx="89">
                  <c:v>25.0</c:v>
                </c:pt>
                <c:pt idx="90">
                  <c:v>25.3</c:v>
                </c:pt>
                <c:pt idx="91">
                  <c:v>25.5</c:v>
                </c:pt>
                <c:pt idx="92">
                  <c:v>25.7</c:v>
                </c:pt>
                <c:pt idx="93">
                  <c:v>26.0</c:v>
                </c:pt>
                <c:pt idx="94">
                  <c:v>26.2</c:v>
                </c:pt>
                <c:pt idx="95">
                  <c:v>26.1</c:v>
                </c:pt>
                <c:pt idx="96">
                  <c:v>26.2</c:v>
                </c:pt>
                <c:pt idx="97">
                  <c:v>26.3</c:v>
                </c:pt>
              </c:numCache>
            </c:numRef>
          </c:val>
          <c:smooth val="0"/>
        </c:ser>
        <c:dLbls>
          <c:showLegendKey val="0"/>
          <c:showVal val="0"/>
          <c:showCatName val="0"/>
          <c:showSerName val="0"/>
          <c:showPercent val="0"/>
          <c:showBubbleSize val="0"/>
        </c:dLbls>
        <c:marker val="1"/>
        <c:smooth val="0"/>
        <c:axId val="502796200"/>
        <c:axId val="502799176"/>
      </c:lineChart>
      <c:catAx>
        <c:axId val="502796200"/>
        <c:scaling>
          <c:orientation val="minMax"/>
        </c:scaling>
        <c:delete val="0"/>
        <c:axPos val="b"/>
        <c:majorTickMark val="out"/>
        <c:minorTickMark val="none"/>
        <c:tickLblPos val="nextTo"/>
        <c:crossAx val="502799176"/>
        <c:crosses val="autoZero"/>
        <c:auto val="1"/>
        <c:lblAlgn val="ctr"/>
        <c:lblOffset val="100"/>
        <c:noMultiLvlLbl val="0"/>
      </c:catAx>
      <c:valAx>
        <c:axId val="502799176"/>
        <c:scaling>
          <c:orientation val="minMax"/>
        </c:scaling>
        <c:delete val="0"/>
        <c:axPos val="l"/>
        <c:title>
          <c:tx>
            <c:rich>
              <a:bodyPr rot="-5400000" vert="horz"/>
              <a:lstStyle/>
              <a:p>
                <a:pPr>
                  <a:defRPr/>
                </a:pPr>
                <a:r>
                  <a:rPr lang="es-AR" dirty="0" err="1" smtClean="0"/>
                  <a:t>Percent</a:t>
                </a:r>
                <a:r>
                  <a:rPr lang="es-AR" baseline="0" dirty="0" smtClean="0"/>
                  <a:t> of Total </a:t>
                </a:r>
                <a:r>
                  <a:rPr lang="es-AR" baseline="0" dirty="0" err="1" smtClean="0"/>
                  <a:t>Workforce</a:t>
                </a:r>
                <a:endParaRPr lang="en-US" dirty="0"/>
              </a:p>
            </c:rich>
          </c:tx>
          <c:layout>
            <c:manualLayout>
              <c:xMode val="edge"/>
              <c:yMode val="edge"/>
              <c:x val="0.0271618555725006"/>
              <c:y val="0.300029680804219"/>
            </c:manualLayout>
          </c:layout>
          <c:overlay val="0"/>
        </c:title>
        <c:numFmt formatCode="#,##0.0" sourceLinked="1"/>
        <c:majorTickMark val="out"/>
        <c:minorTickMark val="none"/>
        <c:tickLblPos val="nextTo"/>
        <c:crossAx val="502796200"/>
        <c:crosses val="autoZero"/>
        <c:crossBetween val="between"/>
      </c:valAx>
    </c:plotArea>
    <c:plotVisOnly val="1"/>
    <c:dispBlanksAs val="gap"/>
    <c:showDLblsOverMax val="0"/>
  </c:chart>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0543672348299266"/>
          <c:y val="0.0420549988069673"/>
          <c:w val="0.924605290825624"/>
          <c:h val="0.783506919589597"/>
        </c:manualLayout>
      </c:layout>
      <c:barChart>
        <c:barDir val="col"/>
        <c:grouping val="clustered"/>
        <c:varyColors val="0"/>
        <c:ser>
          <c:idx val="0"/>
          <c:order val="0"/>
          <c:tx>
            <c:v>Spain Interest Payments</c:v>
          </c:tx>
          <c:invertIfNegative val="0"/>
          <c:cat>
            <c:numRef>
              <c:f>InterestPaySpainWEO_Oct2012!$I$1:$W$1</c:f>
              <c:numCache>
                <c:formatCode>General</c:formatCode>
                <c:ptCount val="15"/>
                <c:pt idx="0">
                  <c:v>2003.0</c:v>
                </c:pt>
                <c:pt idx="1">
                  <c:v>2004.0</c:v>
                </c:pt>
                <c:pt idx="2">
                  <c:v>2005.0</c:v>
                </c:pt>
                <c:pt idx="3">
                  <c:v>2006.0</c:v>
                </c:pt>
                <c:pt idx="4">
                  <c:v>2007.0</c:v>
                </c:pt>
                <c:pt idx="5">
                  <c:v>2008.0</c:v>
                </c:pt>
                <c:pt idx="6">
                  <c:v>2009.0</c:v>
                </c:pt>
                <c:pt idx="7">
                  <c:v>2010.0</c:v>
                </c:pt>
                <c:pt idx="8">
                  <c:v>2011.0</c:v>
                </c:pt>
                <c:pt idx="9">
                  <c:v>2012.0</c:v>
                </c:pt>
                <c:pt idx="10">
                  <c:v>2013.0</c:v>
                </c:pt>
                <c:pt idx="11">
                  <c:v>2014.0</c:v>
                </c:pt>
                <c:pt idx="12">
                  <c:v>2015.0</c:v>
                </c:pt>
                <c:pt idx="13">
                  <c:v>2016.0</c:v>
                </c:pt>
                <c:pt idx="14">
                  <c:v>2017.0</c:v>
                </c:pt>
              </c:numCache>
            </c:numRef>
          </c:cat>
          <c:val>
            <c:numRef>
              <c:f>InterestPaySpainWEO_Oct2012!$I$7:$Q$7</c:f>
              <c:numCache>
                <c:formatCode>0.0</c:formatCode>
                <c:ptCount val="9"/>
                <c:pt idx="0">
                  <c:v>2.101</c:v>
                </c:pt>
                <c:pt idx="1">
                  <c:v>1.82</c:v>
                </c:pt>
                <c:pt idx="2">
                  <c:v>1.558999999999999</c:v>
                </c:pt>
                <c:pt idx="3">
                  <c:v>1.312</c:v>
                </c:pt>
                <c:pt idx="4">
                  <c:v>1.126</c:v>
                </c:pt>
                <c:pt idx="5">
                  <c:v>1.066</c:v>
                </c:pt>
                <c:pt idx="6">
                  <c:v>1.262</c:v>
                </c:pt>
                <c:pt idx="7">
                  <c:v>1.42</c:v>
                </c:pt>
                <c:pt idx="8">
                  <c:v>1.902999999999999</c:v>
                </c:pt>
              </c:numCache>
            </c:numRef>
          </c:val>
        </c:ser>
        <c:ser>
          <c:idx val="1"/>
          <c:order val="1"/>
          <c:tx>
            <c:v>Spain Projected Interest Payments</c:v>
          </c:tx>
          <c:invertIfNegative val="0"/>
          <c:val>
            <c:numRef>
              <c:f>InterestPaySpainWEO_Oct2012!$I$8:$W$8</c:f>
              <c:numCache>
                <c:formatCode>General</c:formatCode>
                <c:ptCount val="15"/>
                <c:pt idx="9" formatCode="0.0">
                  <c:v>2.538</c:v>
                </c:pt>
                <c:pt idx="10" formatCode="0.0">
                  <c:v>3.463</c:v>
                </c:pt>
                <c:pt idx="11" formatCode="0.0">
                  <c:v>3.784000000000001</c:v>
                </c:pt>
                <c:pt idx="12" formatCode="0.0">
                  <c:v>3.982</c:v>
                </c:pt>
                <c:pt idx="13" formatCode="0.0">
                  <c:v>4.24</c:v>
                </c:pt>
                <c:pt idx="14" formatCode="0.0">
                  <c:v>4.515000000000001</c:v>
                </c:pt>
              </c:numCache>
            </c:numRef>
          </c:val>
        </c:ser>
        <c:dLbls>
          <c:dLblPos val="outEnd"/>
          <c:showLegendKey val="0"/>
          <c:showVal val="1"/>
          <c:showCatName val="0"/>
          <c:showSerName val="0"/>
          <c:showPercent val="0"/>
          <c:showBubbleSize val="0"/>
        </c:dLbls>
        <c:gapWidth val="150"/>
        <c:axId val="502854376"/>
        <c:axId val="502857416"/>
      </c:barChart>
      <c:catAx>
        <c:axId val="502854376"/>
        <c:scaling>
          <c:orientation val="minMax"/>
        </c:scaling>
        <c:delete val="0"/>
        <c:axPos val="b"/>
        <c:numFmt formatCode="General" sourceLinked="1"/>
        <c:majorTickMark val="out"/>
        <c:minorTickMark val="none"/>
        <c:tickLblPos val="nextTo"/>
        <c:crossAx val="502857416"/>
        <c:crosses val="autoZero"/>
        <c:auto val="1"/>
        <c:lblAlgn val="ctr"/>
        <c:lblOffset val="100"/>
        <c:noMultiLvlLbl val="0"/>
      </c:catAx>
      <c:valAx>
        <c:axId val="502857416"/>
        <c:scaling>
          <c:orientation val="minMax"/>
        </c:scaling>
        <c:delete val="0"/>
        <c:axPos val="l"/>
        <c:numFmt formatCode="0.0" sourceLinked="1"/>
        <c:majorTickMark val="out"/>
        <c:minorTickMark val="none"/>
        <c:tickLblPos val="nextTo"/>
        <c:crossAx val="502854376"/>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spPr>
            <a:solidFill>
              <a:schemeClr val="accent1">
                <a:lumMod val="75000"/>
              </a:schemeClr>
            </a:solidFill>
            <a:effectLst/>
          </c:spPr>
          <c:invertIfNegative val="0"/>
          <c:dLbls>
            <c:txPr>
              <a:bodyPr rot="-5400000" vert="horz"/>
              <a:lstStyle/>
              <a:p>
                <a:pPr>
                  <a:defRPr/>
                </a:pPr>
                <a:endParaRPr lang="en-US"/>
              </a:p>
            </c:txPr>
            <c:showLegendKey val="0"/>
            <c:showVal val="0"/>
            <c:showCatName val="1"/>
            <c:showSerName val="0"/>
            <c:showPercent val="0"/>
            <c:showBubbleSize val="0"/>
            <c:showLeaderLines val="0"/>
          </c:dLbls>
          <c:cat>
            <c:strRef>
              <c:f>deficit!$A$2:$A$18</c:f>
              <c:strCache>
                <c:ptCount val="17"/>
                <c:pt idx="0">
                  <c:v>Greece</c:v>
                </c:pt>
                <c:pt idx="1">
                  <c:v>Portugal</c:v>
                </c:pt>
                <c:pt idx="2">
                  <c:v>Italy</c:v>
                </c:pt>
                <c:pt idx="3">
                  <c:v>France</c:v>
                </c:pt>
                <c:pt idx="4">
                  <c:v>Malta</c:v>
                </c:pt>
                <c:pt idx="5">
                  <c:v>Slovak Republic</c:v>
                </c:pt>
                <c:pt idx="6">
                  <c:v>Germany</c:v>
                </c:pt>
                <c:pt idx="7">
                  <c:v>Austria</c:v>
                </c:pt>
                <c:pt idx="8">
                  <c:v>Belgium</c:v>
                </c:pt>
                <c:pt idx="9">
                  <c:v>Slovenia</c:v>
                </c:pt>
                <c:pt idx="10">
                  <c:v>Cyprus</c:v>
                </c:pt>
                <c:pt idx="11">
                  <c:v>Netherlands</c:v>
                </c:pt>
                <c:pt idx="12">
                  <c:v>Ireland</c:v>
                </c:pt>
                <c:pt idx="13">
                  <c:v>Spain</c:v>
                </c:pt>
                <c:pt idx="14">
                  <c:v>Luxembourg</c:v>
                </c:pt>
                <c:pt idx="15">
                  <c:v>Estonia</c:v>
                </c:pt>
                <c:pt idx="16">
                  <c:v>Finland</c:v>
                </c:pt>
              </c:strCache>
            </c:strRef>
          </c:cat>
          <c:val>
            <c:numRef>
              <c:f>deficit!$I$2:$I$18</c:f>
              <c:numCache>
                <c:formatCode>0.0</c:formatCode>
                <c:ptCount val="17"/>
                <c:pt idx="0">
                  <c:v>6.071</c:v>
                </c:pt>
                <c:pt idx="1">
                  <c:v>4.376666666666665</c:v>
                </c:pt>
                <c:pt idx="2">
                  <c:v>3.052</c:v>
                </c:pt>
                <c:pt idx="3">
                  <c:v>2.697666666666667</c:v>
                </c:pt>
                <c:pt idx="4">
                  <c:v>2.697</c:v>
                </c:pt>
                <c:pt idx="5">
                  <c:v>2.600333333333333</c:v>
                </c:pt>
                <c:pt idx="6">
                  <c:v>1.596</c:v>
                </c:pt>
                <c:pt idx="7">
                  <c:v>1.490333333333333</c:v>
                </c:pt>
                <c:pt idx="8">
                  <c:v>1.020666666666667</c:v>
                </c:pt>
                <c:pt idx="9">
                  <c:v>0.528666666666667</c:v>
                </c:pt>
                <c:pt idx="10">
                  <c:v>0.0656666666666668</c:v>
                </c:pt>
                <c:pt idx="11">
                  <c:v>-0.135333333333333</c:v>
                </c:pt>
                <c:pt idx="12">
                  <c:v>-1.54</c:v>
                </c:pt>
                <c:pt idx="13">
                  <c:v>-1.627</c:v>
                </c:pt>
                <c:pt idx="14">
                  <c:v>-1.68</c:v>
                </c:pt>
                <c:pt idx="15">
                  <c:v>-2.547333333333333</c:v>
                </c:pt>
                <c:pt idx="16">
                  <c:v>-3.994</c:v>
                </c:pt>
              </c:numCache>
            </c:numRef>
          </c:val>
        </c:ser>
        <c:dLbls>
          <c:showLegendKey val="0"/>
          <c:showVal val="0"/>
          <c:showCatName val="0"/>
          <c:showSerName val="0"/>
          <c:showPercent val="0"/>
          <c:showBubbleSize val="0"/>
        </c:dLbls>
        <c:gapWidth val="150"/>
        <c:axId val="513519912"/>
        <c:axId val="513522888"/>
      </c:barChart>
      <c:catAx>
        <c:axId val="513519912"/>
        <c:scaling>
          <c:orientation val="minMax"/>
        </c:scaling>
        <c:delete val="0"/>
        <c:axPos val="b"/>
        <c:majorTickMark val="none"/>
        <c:minorTickMark val="none"/>
        <c:tickLblPos val="none"/>
        <c:crossAx val="513522888"/>
        <c:crosses val="autoZero"/>
        <c:auto val="1"/>
        <c:lblAlgn val="ctr"/>
        <c:lblOffset val="100"/>
        <c:noMultiLvlLbl val="0"/>
      </c:catAx>
      <c:valAx>
        <c:axId val="513522888"/>
        <c:scaling>
          <c:orientation val="minMax"/>
        </c:scaling>
        <c:delete val="0"/>
        <c:axPos val="l"/>
        <c:title>
          <c:tx>
            <c:rich>
              <a:bodyPr rot="-5400000" vert="horz"/>
              <a:lstStyle/>
              <a:p>
                <a:pPr>
                  <a:defRPr b="0"/>
                </a:pPr>
                <a:r>
                  <a:rPr lang="en-US" b="0"/>
                  <a:t>Percent of GDP</a:t>
                </a:r>
              </a:p>
            </c:rich>
          </c:tx>
          <c:layout/>
          <c:overlay val="0"/>
        </c:title>
        <c:numFmt formatCode="0" sourceLinked="0"/>
        <c:majorTickMark val="out"/>
        <c:minorTickMark val="none"/>
        <c:tickLblPos val="nextTo"/>
        <c:crossAx val="513519912"/>
        <c:crosses val="autoZero"/>
        <c:crossBetween val="between"/>
      </c:valAx>
    </c:plotArea>
    <c:plotVisOnly val="1"/>
    <c:dispBlanksAs val="gap"/>
    <c:showDLblsOverMax val="0"/>
  </c:chart>
  <c:spPr>
    <a:ln>
      <a:noFill/>
    </a:ln>
  </c:spPr>
  <c:txPr>
    <a:bodyPr/>
    <a:lstStyle/>
    <a:p>
      <a:pPr>
        <a:defRPr sz="1000">
          <a:latin typeface="Verdana"/>
          <a:cs typeface="Verdana"/>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7591877689155"/>
          <c:y val="0.0734753857457752"/>
          <c:w val="0.854330368531147"/>
          <c:h val="0.834680382072006"/>
        </c:manualLayout>
      </c:layout>
      <c:barChart>
        <c:barDir val="col"/>
        <c:grouping val="clustered"/>
        <c:varyColors val="0"/>
        <c:ser>
          <c:idx val="0"/>
          <c:order val="0"/>
          <c:spPr>
            <a:solidFill>
              <a:schemeClr val="accent1">
                <a:lumMod val="75000"/>
              </a:schemeClr>
            </a:solidFill>
            <a:effectLst/>
          </c:spPr>
          <c:invertIfNegative val="0"/>
          <c:dLbls>
            <c:txPr>
              <a:bodyPr rot="-5400000" vert="horz"/>
              <a:lstStyle/>
              <a:p>
                <a:pPr>
                  <a:defRPr/>
                </a:pPr>
                <a:endParaRPr lang="en-US"/>
              </a:p>
            </c:txPr>
            <c:showLegendKey val="0"/>
            <c:showVal val="0"/>
            <c:showCatName val="1"/>
            <c:showSerName val="0"/>
            <c:showPercent val="0"/>
            <c:showBubbleSize val="0"/>
            <c:showLeaderLines val="0"/>
          </c:dLbls>
          <c:cat>
            <c:strRef>
              <c:f>'net debt'!$A$2:$A$13</c:f>
              <c:strCache>
                <c:ptCount val="12"/>
                <c:pt idx="0">
                  <c:v>Greece</c:v>
                </c:pt>
                <c:pt idx="1">
                  <c:v>Italy</c:v>
                </c:pt>
                <c:pt idx="2">
                  <c:v>Belgium</c:v>
                </c:pt>
                <c:pt idx="3">
                  <c:v>Portugal</c:v>
                </c:pt>
                <c:pt idx="4">
                  <c:v>France</c:v>
                </c:pt>
                <c:pt idx="5">
                  <c:v>Germany</c:v>
                </c:pt>
                <c:pt idx="6">
                  <c:v>Austria</c:v>
                </c:pt>
                <c:pt idx="7">
                  <c:v>Spain</c:v>
                </c:pt>
                <c:pt idx="8">
                  <c:v>Netherlands</c:v>
                </c:pt>
                <c:pt idx="9">
                  <c:v>Ireland</c:v>
                </c:pt>
                <c:pt idx="10">
                  <c:v>Estonia</c:v>
                </c:pt>
                <c:pt idx="11">
                  <c:v>Finland</c:v>
                </c:pt>
              </c:strCache>
            </c:strRef>
          </c:cat>
          <c:val>
            <c:numRef>
              <c:f>'net debt'!$F$2:$F$13</c:f>
              <c:numCache>
                <c:formatCode>General</c:formatCode>
                <c:ptCount val="12"/>
                <c:pt idx="0">
                  <c:v>103.9366666666667</c:v>
                </c:pt>
                <c:pt idx="1">
                  <c:v>88.37466666666667</c:v>
                </c:pt>
                <c:pt idx="2">
                  <c:v>77.445</c:v>
                </c:pt>
                <c:pt idx="3">
                  <c:v>59.989</c:v>
                </c:pt>
                <c:pt idx="4">
                  <c:v>59.98266666666662</c:v>
                </c:pt>
                <c:pt idx="5">
                  <c:v>52.29300000000001</c:v>
                </c:pt>
                <c:pt idx="6">
                  <c:v>42.77266666666662</c:v>
                </c:pt>
                <c:pt idx="7">
                  <c:v>30.73466666666667</c:v>
                </c:pt>
                <c:pt idx="8">
                  <c:v>24.06266666666667</c:v>
                </c:pt>
                <c:pt idx="9">
                  <c:v>12.98433333333333</c:v>
                </c:pt>
                <c:pt idx="10">
                  <c:v>-4.731666666666668</c:v>
                </c:pt>
                <c:pt idx="11">
                  <c:v>-66.8453333333333</c:v>
                </c:pt>
              </c:numCache>
            </c:numRef>
          </c:val>
        </c:ser>
        <c:dLbls>
          <c:showLegendKey val="0"/>
          <c:showVal val="0"/>
          <c:showCatName val="0"/>
          <c:showSerName val="0"/>
          <c:showPercent val="0"/>
          <c:showBubbleSize val="0"/>
        </c:dLbls>
        <c:gapWidth val="150"/>
        <c:axId val="513442104"/>
        <c:axId val="513445080"/>
      </c:barChart>
      <c:catAx>
        <c:axId val="513442104"/>
        <c:scaling>
          <c:orientation val="minMax"/>
        </c:scaling>
        <c:delete val="0"/>
        <c:axPos val="b"/>
        <c:majorTickMark val="none"/>
        <c:minorTickMark val="none"/>
        <c:tickLblPos val="none"/>
        <c:crossAx val="513445080"/>
        <c:crosses val="autoZero"/>
        <c:auto val="1"/>
        <c:lblAlgn val="ctr"/>
        <c:lblOffset val="100"/>
        <c:noMultiLvlLbl val="0"/>
      </c:catAx>
      <c:valAx>
        <c:axId val="513445080"/>
        <c:scaling>
          <c:orientation val="minMax"/>
        </c:scaling>
        <c:delete val="0"/>
        <c:axPos val="l"/>
        <c:title>
          <c:tx>
            <c:rich>
              <a:bodyPr rot="-5400000" vert="horz"/>
              <a:lstStyle/>
              <a:p>
                <a:pPr>
                  <a:defRPr b="0"/>
                </a:pPr>
                <a:r>
                  <a:rPr lang="en-US" b="0"/>
                  <a:t>Percent of GDP</a:t>
                </a:r>
              </a:p>
            </c:rich>
          </c:tx>
          <c:layout/>
          <c:overlay val="0"/>
        </c:title>
        <c:numFmt formatCode="0" sourceLinked="0"/>
        <c:majorTickMark val="out"/>
        <c:minorTickMark val="none"/>
        <c:tickLblPos val="nextTo"/>
        <c:crossAx val="513442104"/>
        <c:crosses val="autoZero"/>
        <c:crossBetween val="between"/>
      </c:valAx>
    </c:plotArea>
    <c:plotVisOnly val="1"/>
    <c:dispBlanksAs val="gap"/>
    <c:showDLblsOverMax val="0"/>
  </c:chart>
  <c:spPr>
    <a:ln>
      <a:noFill/>
    </a:ln>
  </c:spPr>
  <c:txPr>
    <a:bodyPr/>
    <a:lstStyle/>
    <a:p>
      <a:pPr>
        <a:defRPr sz="1000">
          <a:latin typeface="Verdana"/>
          <a:cs typeface="Verdan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8205348093864"/>
          <c:y val="0.0459363957597173"/>
          <c:w val="0.838545840804553"/>
          <c:h val="0.830388692579505"/>
        </c:manualLayout>
      </c:layout>
      <c:scatterChart>
        <c:scatterStyle val="lineMarker"/>
        <c:varyColors val="0"/>
        <c:ser>
          <c:idx val="0"/>
          <c:order val="0"/>
          <c:spPr>
            <a:ln w="47625">
              <a:noFill/>
            </a:ln>
            <a:effectLst/>
          </c:spPr>
          <c:marker>
            <c:symbol val="circle"/>
            <c:size val="8"/>
            <c:spPr>
              <a:solidFill>
                <a:schemeClr val="accent1">
                  <a:lumMod val="60000"/>
                  <a:lumOff val="40000"/>
                </a:schemeClr>
              </a:solidFill>
              <a:ln>
                <a:solidFill>
                  <a:schemeClr val="accent1">
                    <a:lumMod val="75000"/>
                  </a:schemeClr>
                </a:solidFill>
              </a:ln>
              <a:effectLst/>
            </c:spPr>
          </c:marker>
          <c:trendline>
            <c:trendlineType val="linear"/>
            <c:dispRSqr val="1"/>
            <c:dispEq val="1"/>
            <c:trendlineLbl>
              <c:layout>
                <c:manualLayout>
                  <c:x val="0.000463865284166212"/>
                  <c:y val="0.0365290732889158"/>
                </c:manualLayout>
              </c:layout>
              <c:numFmt formatCode="General" sourceLinked="0"/>
            </c:trendlineLbl>
          </c:trendline>
          <c:xVal>
            <c:numRef>
              <c:f>Sheet1!$C$40:$C$55</c:f>
              <c:numCache>
                <c:formatCode>0.00</c:formatCode>
                <c:ptCount val="16"/>
                <c:pt idx="0">
                  <c:v>0.959</c:v>
                </c:pt>
                <c:pt idx="1">
                  <c:v>-0.685</c:v>
                </c:pt>
                <c:pt idx="2">
                  <c:v>-1.661</c:v>
                </c:pt>
                <c:pt idx="3">
                  <c:v>-2.137</c:v>
                </c:pt>
                <c:pt idx="4">
                  <c:v>0.228</c:v>
                </c:pt>
                <c:pt idx="5">
                  <c:v>0.378</c:v>
                </c:pt>
                <c:pt idx="6">
                  <c:v>9.402000000000002</c:v>
                </c:pt>
                <c:pt idx="7">
                  <c:v>5.741</c:v>
                </c:pt>
                <c:pt idx="8">
                  <c:v>2.838999999999999</c:v>
                </c:pt>
                <c:pt idx="9">
                  <c:v>-4.164999999999999</c:v>
                </c:pt>
                <c:pt idx="10">
                  <c:v>3.237</c:v>
                </c:pt>
                <c:pt idx="11">
                  <c:v>-1.385</c:v>
                </c:pt>
                <c:pt idx="12">
                  <c:v>1.242</c:v>
                </c:pt>
                <c:pt idx="13">
                  <c:v>-1.275</c:v>
                </c:pt>
                <c:pt idx="14">
                  <c:v>2.485</c:v>
                </c:pt>
                <c:pt idx="15">
                  <c:v>-0.37</c:v>
                </c:pt>
              </c:numCache>
            </c:numRef>
          </c:xVal>
          <c:yVal>
            <c:numRef>
              <c:f>Sheet1!$D$40:$D$55</c:f>
              <c:numCache>
                <c:formatCode>0.0</c:formatCode>
                <c:ptCount val="16"/>
                <c:pt idx="0">
                  <c:v>1.769289442591582</c:v>
                </c:pt>
                <c:pt idx="1">
                  <c:v>1.391075308203571</c:v>
                </c:pt>
                <c:pt idx="2">
                  <c:v>-2.501316482359139</c:v>
                </c:pt>
                <c:pt idx="3">
                  <c:v>-2.726533562200728</c:v>
                </c:pt>
                <c:pt idx="4">
                  <c:v>0.255335704757664</c:v>
                </c:pt>
                <c:pt idx="5">
                  <c:v>2.756194618509644</c:v>
                </c:pt>
                <c:pt idx="6">
                  <c:v>-18.31332776518315</c:v>
                </c:pt>
                <c:pt idx="7">
                  <c:v>-4.502506055301081</c:v>
                </c:pt>
                <c:pt idx="8">
                  <c:v>-5.589282458538725</c:v>
                </c:pt>
                <c:pt idx="9">
                  <c:v>-1.08043217286915</c:v>
                </c:pt>
                <c:pt idx="10">
                  <c:v>3.128470936690109</c:v>
                </c:pt>
                <c:pt idx="11">
                  <c:v>-1.487543558815296</c:v>
                </c:pt>
                <c:pt idx="12">
                  <c:v>-6.100968137701489</c:v>
                </c:pt>
                <c:pt idx="13">
                  <c:v>5.063108662224502</c:v>
                </c:pt>
                <c:pt idx="14">
                  <c:v>-8.220972339933729</c:v>
                </c:pt>
                <c:pt idx="15">
                  <c:v>-5.134277206842897</c:v>
                </c:pt>
              </c:numCache>
            </c:numRef>
          </c:yVal>
          <c:smooth val="0"/>
        </c:ser>
        <c:dLbls>
          <c:showLegendKey val="0"/>
          <c:showVal val="0"/>
          <c:showCatName val="0"/>
          <c:showSerName val="0"/>
          <c:showPercent val="0"/>
          <c:showBubbleSize val="0"/>
        </c:dLbls>
        <c:axId val="513411256"/>
        <c:axId val="513402504"/>
      </c:scatterChart>
      <c:scatterChart>
        <c:scatterStyle val="smoothMarker"/>
        <c:varyColors val="0"/>
        <c:ser>
          <c:idx val="1"/>
          <c:order val="1"/>
          <c:spPr>
            <a:ln w="3175" cmpd="sng">
              <a:solidFill>
                <a:srgbClr val="7F7F7F"/>
              </a:solidFill>
              <a:prstDash val="dash"/>
            </a:ln>
          </c:spPr>
          <c:marker>
            <c:symbol val="none"/>
          </c:marker>
          <c:xVal>
            <c:numRef>
              <c:f>Sheet1!$H$42:$H$43</c:f>
              <c:numCache>
                <c:formatCode>General</c:formatCode>
                <c:ptCount val="2"/>
                <c:pt idx="0">
                  <c:v>0.0</c:v>
                </c:pt>
                <c:pt idx="1">
                  <c:v>0.0</c:v>
                </c:pt>
              </c:numCache>
            </c:numRef>
          </c:xVal>
          <c:yVal>
            <c:numRef>
              <c:f>Sheet1!$G$42:$G$43</c:f>
              <c:numCache>
                <c:formatCode>General</c:formatCode>
                <c:ptCount val="2"/>
                <c:pt idx="0">
                  <c:v>-20.0</c:v>
                </c:pt>
                <c:pt idx="1">
                  <c:v>10.0</c:v>
                </c:pt>
              </c:numCache>
            </c:numRef>
          </c:yVal>
          <c:smooth val="1"/>
        </c:ser>
        <c:ser>
          <c:idx val="2"/>
          <c:order val="2"/>
          <c:spPr>
            <a:ln w="3175" cmpd="sng">
              <a:solidFill>
                <a:schemeClr val="tx1">
                  <a:lumMod val="50000"/>
                  <a:lumOff val="50000"/>
                </a:schemeClr>
              </a:solidFill>
              <a:prstDash val="dash"/>
            </a:ln>
            <a:effectLst/>
          </c:spPr>
          <c:marker>
            <c:symbol val="none"/>
          </c:marker>
          <c:xVal>
            <c:numRef>
              <c:f>Sheet1!$H$40:$H$41</c:f>
              <c:numCache>
                <c:formatCode>General</c:formatCode>
                <c:ptCount val="2"/>
                <c:pt idx="0">
                  <c:v>-4.0</c:v>
                </c:pt>
                <c:pt idx="1">
                  <c:v>10.0</c:v>
                </c:pt>
              </c:numCache>
            </c:numRef>
          </c:xVal>
          <c:yVal>
            <c:numRef>
              <c:f>Sheet1!$G$40:$G$41</c:f>
              <c:numCache>
                <c:formatCode>General</c:formatCode>
                <c:ptCount val="2"/>
                <c:pt idx="0">
                  <c:v>0.0</c:v>
                </c:pt>
                <c:pt idx="1">
                  <c:v>0.0</c:v>
                </c:pt>
              </c:numCache>
            </c:numRef>
          </c:yVal>
          <c:smooth val="1"/>
        </c:ser>
        <c:dLbls>
          <c:showLegendKey val="0"/>
          <c:showVal val="0"/>
          <c:showCatName val="0"/>
          <c:showSerName val="0"/>
          <c:showPercent val="0"/>
          <c:showBubbleSize val="0"/>
        </c:dLbls>
        <c:axId val="513411256"/>
        <c:axId val="513402504"/>
      </c:scatterChart>
      <c:valAx>
        <c:axId val="513411256"/>
        <c:scaling>
          <c:orientation val="minMax"/>
          <c:max val="10.0"/>
          <c:min val="-4.0"/>
        </c:scaling>
        <c:delete val="0"/>
        <c:axPos val="b"/>
        <c:title>
          <c:tx>
            <c:rich>
              <a:bodyPr/>
              <a:lstStyle/>
              <a:p>
                <a:pPr>
                  <a:defRPr b="0"/>
                </a:pPr>
                <a:r>
                  <a:rPr lang="en-US" b="0"/>
                  <a:t>2008-2012</a:t>
                </a:r>
                <a:r>
                  <a:rPr lang="en-US" b="0" baseline="0"/>
                  <a:t> </a:t>
                </a:r>
                <a:r>
                  <a:rPr lang="en-US" b="0"/>
                  <a:t>Change in Structural Fiscal</a:t>
                </a:r>
                <a:r>
                  <a:rPr lang="en-US" b="0" baseline="0"/>
                  <a:t> Balance (% Potential GDP)</a:t>
                </a:r>
                <a:endParaRPr lang="en-US" b="0"/>
              </a:p>
            </c:rich>
          </c:tx>
          <c:layout>
            <c:manualLayout>
              <c:xMode val="edge"/>
              <c:yMode val="edge"/>
              <c:x val="0.159961994230919"/>
              <c:y val="0.948409893992933"/>
            </c:manualLayout>
          </c:layout>
          <c:overlay val="0"/>
        </c:title>
        <c:numFmt formatCode="0" sourceLinked="0"/>
        <c:majorTickMark val="out"/>
        <c:minorTickMark val="none"/>
        <c:tickLblPos val="nextTo"/>
        <c:crossAx val="513402504"/>
        <c:crossesAt val="-20.0"/>
        <c:crossBetween val="midCat"/>
      </c:valAx>
      <c:valAx>
        <c:axId val="513402504"/>
        <c:scaling>
          <c:orientation val="minMax"/>
          <c:max val="10.0"/>
          <c:min val="-20.0"/>
        </c:scaling>
        <c:delete val="0"/>
        <c:axPos val="l"/>
        <c:title>
          <c:tx>
            <c:rich>
              <a:bodyPr rot="-5400000" vert="horz"/>
              <a:lstStyle/>
              <a:p>
                <a:pPr>
                  <a:defRPr b="0"/>
                </a:pPr>
                <a:r>
                  <a:rPr lang="en-US" b="0"/>
                  <a:t>Forecast % Change in GDP (2008-2012)</a:t>
                </a:r>
              </a:p>
            </c:rich>
          </c:tx>
          <c:layout>
            <c:manualLayout>
              <c:xMode val="edge"/>
              <c:yMode val="edge"/>
              <c:x val="0.0246409916582209"/>
              <c:y val="0.0889811079268801"/>
            </c:manualLayout>
          </c:layout>
          <c:overlay val="0"/>
        </c:title>
        <c:numFmt formatCode="0" sourceLinked="0"/>
        <c:majorTickMark val="out"/>
        <c:minorTickMark val="none"/>
        <c:tickLblPos val="nextTo"/>
        <c:crossAx val="513411256"/>
        <c:crossesAt val="-4.0"/>
        <c:crossBetween val="midCat"/>
      </c:valAx>
      <c:spPr>
        <a:ln>
          <a:noFill/>
        </a:ln>
      </c:spPr>
    </c:plotArea>
    <c:plotVisOnly val="1"/>
    <c:dispBlanksAs val="gap"/>
    <c:showDLblsOverMax val="0"/>
  </c:chart>
  <c:spPr>
    <a:ln>
      <a:noFill/>
    </a:ln>
  </c:spPr>
  <c:txPr>
    <a:bodyPr/>
    <a:lstStyle/>
    <a:p>
      <a:pPr>
        <a:defRPr sz="900">
          <a:latin typeface="Verdana"/>
          <a:cs typeface="Verdana"/>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909319517745723"/>
          <c:y val="0.0354506187428031"/>
          <c:w val="0.882650021104131"/>
          <c:h val="0.884558834621438"/>
        </c:manualLayout>
      </c:layout>
      <c:lineChart>
        <c:grouping val="standard"/>
        <c:varyColors val="0"/>
        <c:ser>
          <c:idx val="0"/>
          <c:order val="0"/>
          <c:marker>
            <c:symbol val="none"/>
          </c:marker>
          <c:dLbls>
            <c:dLbl>
              <c:idx val="36"/>
              <c:layout/>
              <c:dLblPos val="b"/>
              <c:showLegendKey val="0"/>
              <c:showVal val="1"/>
              <c:showCatName val="0"/>
              <c:showSerName val="0"/>
              <c:showPercent val="0"/>
              <c:showBubbleSize val="0"/>
            </c:dLbl>
            <c:dLbl>
              <c:idx val="97"/>
              <c:layout/>
              <c:dLblPos val="t"/>
              <c:showLegendKey val="0"/>
              <c:showVal val="1"/>
              <c:showCatName val="0"/>
              <c:showSerName val="0"/>
              <c:showPercent val="0"/>
              <c:showBubbleSize val="0"/>
            </c:dLbl>
            <c:dLblPos val="t"/>
            <c:showLegendKey val="0"/>
            <c:showVal val="0"/>
            <c:showCatName val="0"/>
            <c:showSerName val="0"/>
            <c:showPercent val="0"/>
            <c:showBubbleSize val="0"/>
          </c:dLbls>
          <c:cat>
            <c:strRef>
              <c:f>Data!$B$10:$CU$10</c:f>
              <c:strCache>
                <c:ptCount val="97"/>
                <c:pt idx="0">
                  <c:v>2005</c:v>
                </c:pt>
                <c:pt idx="12">
                  <c:v>2006</c:v>
                </c:pt>
                <c:pt idx="24">
                  <c:v>2007</c:v>
                </c:pt>
                <c:pt idx="36">
                  <c:v>2008</c:v>
                </c:pt>
                <c:pt idx="48">
                  <c:v>2009</c:v>
                </c:pt>
                <c:pt idx="60">
                  <c:v>2010</c:v>
                </c:pt>
                <c:pt idx="72">
                  <c:v>2011</c:v>
                </c:pt>
                <c:pt idx="84">
                  <c:v>2012</c:v>
                </c:pt>
                <c:pt idx="96">
                  <c:v>2013</c:v>
                </c:pt>
              </c:strCache>
            </c:strRef>
          </c:cat>
          <c:val>
            <c:numRef>
              <c:f>Data!$B$16:$CU$16</c:f>
              <c:numCache>
                <c:formatCode>#,##0.0</c:formatCode>
                <c:ptCount val="98"/>
                <c:pt idx="0">
                  <c:v>9.3</c:v>
                </c:pt>
                <c:pt idx="1">
                  <c:v>9.3</c:v>
                </c:pt>
                <c:pt idx="2">
                  <c:v>9.3</c:v>
                </c:pt>
                <c:pt idx="3">
                  <c:v>9.3</c:v>
                </c:pt>
                <c:pt idx="4">
                  <c:v>9.200000000000001</c:v>
                </c:pt>
                <c:pt idx="5">
                  <c:v>9.200000000000001</c:v>
                </c:pt>
                <c:pt idx="6">
                  <c:v>9.200000000000001</c:v>
                </c:pt>
                <c:pt idx="7">
                  <c:v>9.1</c:v>
                </c:pt>
                <c:pt idx="8">
                  <c:v>9.1</c:v>
                </c:pt>
                <c:pt idx="9">
                  <c:v>9.1</c:v>
                </c:pt>
                <c:pt idx="10">
                  <c:v>9.0</c:v>
                </c:pt>
                <c:pt idx="11">
                  <c:v>9.0</c:v>
                </c:pt>
                <c:pt idx="12">
                  <c:v>8.9</c:v>
                </c:pt>
                <c:pt idx="13">
                  <c:v>8.8</c:v>
                </c:pt>
                <c:pt idx="14">
                  <c:v>8.700000000000001</c:v>
                </c:pt>
                <c:pt idx="15">
                  <c:v>8.6</c:v>
                </c:pt>
                <c:pt idx="16">
                  <c:v>8.6</c:v>
                </c:pt>
                <c:pt idx="17">
                  <c:v>8.5</c:v>
                </c:pt>
                <c:pt idx="18">
                  <c:v>8.4</c:v>
                </c:pt>
                <c:pt idx="19">
                  <c:v>8.4</c:v>
                </c:pt>
                <c:pt idx="20">
                  <c:v>8.3</c:v>
                </c:pt>
                <c:pt idx="21">
                  <c:v>8.200000000000001</c:v>
                </c:pt>
                <c:pt idx="22">
                  <c:v>8.1</c:v>
                </c:pt>
                <c:pt idx="23">
                  <c:v>8.0</c:v>
                </c:pt>
                <c:pt idx="24">
                  <c:v>7.9</c:v>
                </c:pt>
                <c:pt idx="25">
                  <c:v>7.8</c:v>
                </c:pt>
                <c:pt idx="26">
                  <c:v>7.7</c:v>
                </c:pt>
                <c:pt idx="27">
                  <c:v>7.6</c:v>
                </c:pt>
                <c:pt idx="28">
                  <c:v>7.6</c:v>
                </c:pt>
                <c:pt idx="29">
                  <c:v>7.6</c:v>
                </c:pt>
                <c:pt idx="30">
                  <c:v>7.6</c:v>
                </c:pt>
                <c:pt idx="31">
                  <c:v>7.6</c:v>
                </c:pt>
                <c:pt idx="32">
                  <c:v>7.5</c:v>
                </c:pt>
                <c:pt idx="33">
                  <c:v>7.5</c:v>
                </c:pt>
                <c:pt idx="34">
                  <c:v>7.4</c:v>
                </c:pt>
                <c:pt idx="35">
                  <c:v>7.4</c:v>
                </c:pt>
                <c:pt idx="36">
                  <c:v>7.3</c:v>
                </c:pt>
                <c:pt idx="37">
                  <c:v>7.3</c:v>
                </c:pt>
                <c:pt idx="38">
                  <c:v>7.3</c:v>
                </c:pt>
                <c:pt idx="39">
                  <c:v>7.5</c:v>
                </c:pt>
                <c:pt idx="40">
                  <c:v>7.5</c:v>
                </c:pt>
                <c:pt idx="41">
                  <c:v>7.6</c:v>
                </c:pt>
                <c:pt idx="42">
                  <c:v>7.6</c:v>
                </c:pt>
                <c:pt idx="43">
                  <c:v>7.7</c:v>
                </c:pt>
                <c:pt idx="44">
                  <c:v>7.7</c:v>
                </c:pt>
                <c:pt idx="45">
                  <c:v>7.8</c:v>
                </c:pt>
                <c:pt idx="46">
                  <c:v>8.1</c:v>
                </c:pt>
                <c:pt idx="47">
                  <c:v>8.3</c:v>
                </c:pt>
                <c:pt idx="48">
                  <c:v>8.700000000000001</c:v>
                </c:pt>
                <c:pt idx="49">
                  <c:v>9.0</c:v>
                </c:pt>
                <c:pt idx="50">
                  <c:v>9.3</c:v>
                </c:pt>
                <c:pt idx="51">
                  <c:v>9.4</c:v>
                </c:pt>
                <c:pt idx="52">
                  <c:v>9.5</c:v>
                </c:pt>
                <c:pt idx="53">
                  <c:v>9.6</c:v>
                </c:pt>
                <c:pt idx="54">
                  <c:v>9.8</c:v>
                </c:pt>
                <c:pt idx="55">
                  <c:v>9.8</c:v>
                </c:pt>
                <c:pt idx="56">
                  <c:v>9.9</c:v>
                </c:pt>
                <c:pt idx="57">
                  <c:v>10.0</c:v>
                </c:pt>
                <c:pt idx="58">
                  <c:v>10.0</c:v>
                </c:pt>
                <c:pt idx="59">
                  <c:v>10.1</c:v>
                </c:pt>
                <c:pt idx="60">
                  <c:v>10.1</c:v>
                </c:pt>
                <c:pt idx="61">
                  <c:v>10.1</c:v>
                </c:pt>
                <c:pt idx="62">
                  <c:v>10.1</c:v>
                </c:pt>
                <c:pt idx="63">
                  <c:v>10.2</c:v>
                </c:pt>
                <c:pt idx="64">
                  <c:v>10.2</c:v>
                </c:pt>
                <c:pt idx="65">
                  <c:v>10.1</c:v>
                </c:pt>
                <c:pt idx="66">
                  <c:v>10.1</c:v>
                </c:pt>
                <c:pt idx="67">
                  <c:v>10.1</c:v>
                </c:pt>
                <c:pt idx="68">
                  <c:v>10.1</c:v>
                </c:pt>
                <c:pt idx="69">
                  <c:v>10.2</c:v>
                </c:pt>
                <c:pt idx="70">
                  <c:v>10.1</c:v>
                </c:pt>
                <c:pt idx="71">
                  <c:v>10.1</c:v>
                </c:pt>
                <c:pt idx="72">
                  <c:v>10.0</c:v>
                </c:pt>
                <c:pt idx="73">
                  <c:v>9.9</c:v>
                </c:pt>
                <c:pt idx="74">
                  <c:v>9.9</c:v>
                </c:pt>
                <c:pt idx="75">
                  <c:v>9.9</c:v>
                </c:pt>
                <c:pt idx="76">
                  <c:v>9.9</c:v>
                </c:pt>
                <c:pt idx="77">
                  <c:v>10.0</c:v>
                </c:pt>
                <c:pt idx="78">
                  <c:v>10.1</c:v>
                </c:pt>
                <c:pt idx="79">
                  <c:v>10.2</c:v>
                </c:pt>
                <c:pt idx="80">
                  <c:v>10.3</c:v>
                </c:pt>
                <c:pt idx="81">
                  <c:v>10.4</c:v>
                </c:pt>
                <c:pt idx="82">
                  <c:v>10.6</c:v>
                </c:pt>
                <c:pt idx="83">
                  <c:v>10.7</c:v>
                </c:pt>
                <c:pt idx="84">
                  <c:v>10.8</c:v>
                </c:pt>
                <c:pt idx="85">
                  <c:v>10.9</c:v>
                </c:pt>
                <c:pt idx="86">
                  <c:v>11.0</c:v>
                </c:pt>
                <c:pt idx="87">
                  <c:v>11.2</c:v>
                </c:pt>
                <c:pt idx="88">
                  <c:v>11.3</c:v>
                </c:pt>
                <c:pt idx="89">
                  <c:v>11.4</c:v>
                </c:pt>
                <c:pt idx="90">
                  <c:v>11.4</c:v>
                </c:pt>
                <c:pt idx="91">
                  <c:v>11.5</c:v>
                </c:pt>
                <c:pt idx="92">
                  <c:v>11.6</c:v>
                </c:pt>
                <c:pt idx="93">
                  <c:v>11.7</c:v>
                </c:pt>
                <c:pt idx="94">
                  <c:v>11.8</c:v>
                </c:pt>
                <c:pt idx="95">
                  <c:v>11.8</c:v>
                </c:pt>
                <c:pt idx="96">
                  <c:v>12.0</c:v>
                </c:pt>
                <c:pt idx="97">
                  <c:v>12.0</c:v>
                </c:pt>
              </c:numCache>
            </c:numRef>
          </c:val>
          <c:smooth val="0"/>
        </c:ser>
        <c:dLbls>
          <c:showLegendKey val="0"/>
          <c:showVal val="0"/>
          <c:showCatName val="0"/>
          <c:showSerName val="0"/>
          <c:showPercent val="0"/>
          <c:showBubbleSize val="0"/>
        </c:dLbls>
        <c:marker val="1"/>
        <c:smooth val="0"/>
        <c:axId val="513245224"/>
        <c:axId val="513237208"/>
      </c:lineChart>
      <c:catAx>
        <c:axId val="513245224"/>
        <c:scaling>
          <c:orientation val="minMax"/>
        </c:scaling>
        <c:delete val="0"/>
        <c:axPos val="b"/>
        <c:majorTickMark val="out"/>
        <c:minorTickMark val="none"/>
        <c:tickLblPos val="nextTo"/>
        <c:crossAx val="513237208"/>
        <c:crosses val="autoZero"/>
        <c:auto val="1"/>
        <c:lblAlgn val="ctr"/>
        <c:lblOffset val="100"/>
        <c:noMultiLvlLbl val="0"/>
      </c:catAx>
      <c:valAx>
        <c:axId val="513237208"/>
        <c:scaling>
          <c:orientation val="minMax"/>
          <c:min val="5.0"/>
        </c:scaling>
        <c:delete val="0"/>
        <c:axPos val="l"/>
        <c:title>
          <c:tx>
            <c:rich>
              <a:bodyPr rot="-5400000" vert="horz"/>
              <a:lstStyle/>
              <a:p>
                <a:pPr>
                  <a:defRPr/>
                </a:pPr>
                <a:r>
                  <a:rPr lang="es-AR" dirty="0" err="1" smtClean="0"/>
                  <a:t>Percent</a:t>
                </a:r>
                <a:r>
                  <a:rPr lang="es-AR" baseline="0" dirty="0" smtClean="0"/>
                  <a:t> of Total </a:t>
                </a:r>
                <a:r>
                  <a:rPr lang="es-AR" baseline="0" dirty="0" err="1" smtClean="0"/>
                  <a:t>Workforce</a:t>
                </a:r>
                <a:endParaRPr lang="en-US" dirty="0"/>
              </a:p>
            </c:rich>
          </c:tx>
          <c:layout/>
          <c:overlay val="0"/>
        </c:title>
        <c:numFmt formatCode="#,##0.0" sourceLinked="1"/>
        <c:majorTickMark val="out"/>
        <c:minorTickMark val="none"/>
        <c:tickLblPos val="nextTo"/>
        <c:crossAx val="513245224"/>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4076369648425"/>
          <c:y val="0.0393939393939394"/>
          <c:w val="0.884418357101335"/>
          <c:h val="0.883798138869005"/>
        </c:manualLayout>
      </c:layout>
      <c:lineChart>
        <c:grouping val="standard"/>
        <c:varyColors val="0"/>
        <c:ser>
          <c:idx val="1"/>
          <c:order val="0"/>
          <c:tx>
            <c:strRef>
              <c:f>'[Chart in Microsoft PowerPoint]Sheet2'!$B$3</c:f>
              <c:strCache>
                <c:ptCount val="1"/>
                <c:pt idx="0">
                  <c:v>1st Review</c:v>
                </c:pt>
              </c:strCache>
            </c:strRef>
          </c:tx>
          <c:spPr>
            <a:ln w="28575" cmpd="sng">
              <a:solidFill>
                <a:srgbClr val="1F497D">
                  <a:lumMod val="60000"/>
                  <a:lumOff val="40000"/>
                </a:srgbClr>
              </a:solidFill>
              <a:prstDash val="dash"/>
            </a:ln>
          </c:spPr>
          <c:marker>
            <c:symbol val="none"/>
          </c:marker>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PowerPoint]Sheet2'!$C$3:$R$3</c:f>
              <c:numCache>
                <c:formatCode>General</c:formatCode>
                <c:ptCount val="16"/>
                <c:pt idx="4">
                  <c:v>202.715</c:v>
                </c:pt>
                <c:pt idx="5" formatCode="0.0">
                  <c:v>194.6064</c:v>
                </c:pt>
                <c:pt idx="6" formatCode="0.0">
                  <c:v>189.5466336</c:v>
                </c:pt>
                <c:pt idx="7" formatCode="0.0">
                  <c:v>191.6316465696</c:v>
                </c:pt>
                <c:pt idx="8" formatCode="0.0">
                  <c:v>195.6559111475616</c:v>
                </c:pt>
                <c:pt idx="9" formatCode="0.0">
                  <c:v>199.7646852816603</c:v>
                </c:pt>
                <c:pt idx="10" formatCode="0.0">
                  <c:v>205.1583317842652</c:v>
                </c:pt>
              </c:numCache>
            </c:numRef>
          </c:val>
          <c:smooth val="1"/>
        </c:ser>
        <c:ser>
          <c:idx val="2"/>
          <c:order val="1"/>
          <c:tx>
            <c:strRef>
              <c:f>'[Chart in Microsoft PowerPoint]Sheet2'!$B$4</c:f>
              <c:strCache>
                <c:ptCount val="1"/>
                <c:pt idx="0">
                  <c:v>2nd Review</c:v>
                </c:pt>
              </c:strCache>
            </c:strRef>
          </c:tx>
          <c:spPr>
            <a:ln w="28575" cmpd="sng">
              <a:solidFill>
                <a:schemeClr val="accent1">
                  <a:lumMod val="60000"/>
                  <a:lumOff val="40000"/>
                </a:schemeClr>
              </a:solidFill>
              <a:prstDash val="dashDot"/>
            </a:ln>
          </c:spPr>
          <c:marker>
            <c:symbol val="none"/>
          </c:marker>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PowerPoint]Sheet2'!$C$4:$R$4</c:f>
              <c:numCache>
                <c:formatCode>General</c:formatCode>
                <c:ptCount val="16"/>
                <c:pt idx="4">
                  <c:v>202.715</c:v>
                </c:pt>
                <c:pt idx="5" formatCode="0.0">
                  <c:v>194.20097</c:v>
                </c:pt>
                <c:pt idx="6" formatCode="0.0">
                  <c:v>188.3749409</c:v>
                </c:pt>
                <c:pt idx="7" formatCode="0.0">
                  <c:v>190.4470652499</c:v>
                </c:pt>
                <c:pt idx="8" formatCode="0.0">
                  <c:v>194.4464536201479</c:v>
                </c:pt>
                <c:pt idx="9" formatCode="0.0">
                  <c:v>198.529829146171</c:v>
                </c:pt>
                <c:pt idx="10" formatCode="0.0">
                  <c:v>203.8901345331176</c:v>
                </c:pt>
              </c:numCache>
            </c:numRef>
          </c:val>
          <c:smooth val="1"/>
        </c:ser>
        <c:ser>
          <c:idx val="3"/>
          <c:order val="2"/>
          <c:tx>
            <c:strRef>
              <c:f>'[Chart in Microsoft PowerPoint]Sheet2'!$B$5</c:f>
              <c:strCache>
                <c:ptCount val="1"/>
                <c:pt idx="0">
                  <c:v>3rd Review</c:v>
                </c:pt>
              </c:strCache>
            </c:strRef>
          </c:tx>
          <c:spPr>
            <a:ln w="28575" cmpd="sng">
              <a:solidFill>
                <a:schemeClr val="accent1">
                  <a:lumMod val="75000"/>
                </a:schemeClr>
              </a:solidFill>
              <a:prstDash val="sysDash"/>
            </a:ln>
          </c:spPr>
          <c:marker>
            <c:symbol val="none"/>
          </c:marker>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PowerPoint]Sheet2'!$C$5:$R$5</c:f>
              <c:numCache>
                <c:formatCode>General</c:formatCode>
                <c:ptCount val="16"/>
                <c:pt idx="4">
                  <c:v>202.715</c:v>
                </c:pt>
                <c:pt idx="5" formatCode="0.0">
                  <c:v>193.592825</c:v>
                </c:pt>
                <c:pt idx="6" formatCode="0.0">
                  <c:v>187.78504025</c:v>
                </c:pt>
                <c:pt idx="7" formatCode="0.0">
                  <c:v>189.85067569275</c:v>
                </c:pt>
                <c:pt idx="8" formatCode="0.0">
                  <c:v>193.8375398822978</c:v>
                </c:pt>
                <c:pt idx="9" formatCode="0.0">
                  <c:v>197.908128219826</c:v>
                </c:pt>
                <c:pt idx="10" formatCode="0.0">
                  <c:v>203.2516476817613</c:v>
                </c:pt>
                <c:pt idx="11" formatCode="0.0">
                  <c:v>209.1459454645324</c:v>
                </c:pt>
              </c:numCache>
            </c:numRef>
          </c:val>
          <c:smooth val="1"/>
        </c:ser>
        <c:ser>
          <c:idx val="4"/>
          <c:order val="3"/>
          <c:tx>
            <c:strRef>
              <c:f>'[Chart in Microsoft PowerPoint]Sheet2'!$B$6</c:f>
              <c:strCache>
                <c:ptCount val="1"/>
                <c:pt idx="0">
                  <c:v>4th Review</c:v>
                </c:pt>
              </c:strCache>
            </c:strRef>
          </c:tx>
          <c:spPr>
            <a:ln w="28575" cmpd="sng">
              <a:solidFill>
                <a:schemeClr val="accent5">
                  <a:lumMod val="75000"/>
                </a:schemeClr>
              </a:solidFill>
              <a:prstDash val="lgDash"/>
            </a:ln>
          </c:spPr>
          <c:marker>
            <c:symbol val="none"/>
          </c:marker>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PowerPoint]Sheet2'!$C$6:$R$6</c:f>
              <c:numCache>
                <c:formatCode>General</c:formatCode>
                <c:ptCount val="16"/>
                <c:pt idx="4">
                  <c:v>202.715</c:v>
                </c:pt>
                <c:pt idx="5" formatCode="0.0">
                  <c:v>193.592825</c:v>
                </c:pt>
                <c:pt idx="6" formatCode="0.0">
                  <c:v>186.042704825</c:v>
                </c:pt>
                <c:pt idx="7" formatCode="0.0">
                  <c:v>187.15896105395</c:v>
                </c:pt>
                <c:pt idx="8" formatCode="0.0">
                  <c:v>191.089299236083</c:v>
                </c:pt>
                <c:pt idx="9" formatCode="0.0">
                  <c:v>195.4843531185128</c:v>
                </c:pt>
                <c:pt idx="10" formatCode="0.0">
                  <c:v>200.7624306527127</c:v>
                </c:pt>
                <c:pt idx="11" formatCode="0.0">
                  <c:v>206.5845411416414</c:v>
                </c:pt>
              </c:numCache>
            </c:numRef>
          </c:val>
          <c:smooth val="1"/>
        </c:ser>
        <c:ser>
          <c:idx val="5"/>
          <c:order val="4"/>
          <c:tx>
            <c:strRef>
              <c:f>'[Chart in Microsoft PowerPoint]Sheet2'!$B$7</c:f>
              <c:strCache>
                <c:ptCount val="1"/>
                <c:pt idx="0">
                  <c:v>5th Review</c:v>
                </c:pt>
              </c:strCache>
            </c:strRef>
          </c:tx>
          <c:spPr>
            <a:ln w="28575" cmpd="sng">
              <a:solidFill>
                <a:srgbClr val="31859C"/>
              </a:solidFill>
              <a:prstDash val="dashDot"/>
            </a:ln>
          </c:spPr>
          <c:marker>
            <c:symbol val="none"/>
          </c:marker>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PowerPoint]Sheet2'!$C$7:$R$7</c:f>
              <c:numCache>
                <c:formatCode>General</c:formatCode>
                <c:ptCount val="16"/>
                <c:pt idx="4">
                  <c:v>202.715</c:v>
                </c:pt>
                <c:pt idx="5" formatCode="0.0">
                  <c:v>195.619975</c:v>
                </c:pt>
                <c:pt idx="6" formatCode="0.0">
                  <c:v>183.8827765</c:v>
                </c:pt>
                <c:pt idx="7" formatCode="0.0">
                  <c:v>178.366293205</c:v>
                </c:pt>
                <c:pt idx="8" formatCode="0.0">
                  <c:v>178.901392084615</c:v>
                </c:pt>
                <c:pt idx="9" formatCode="0.0">
                  <c:v>183.1950254946457</c:v>
                </c:pt>
                <c:pt idx="10" formatCode="0.0">
                  <c:v>188.5076812339905</c:v>
                </c:pt>
                <c:pt idx="11" formatCode="0.0">
                  <c:v>194.5399270334782</c:v>
                </c:pt>
              </c:numCache>
            </c:numRef>
          </c:val>
          <c:smooth val="1"/>
        </c:ser>
        <c:ser>
          <c:idx val="6"/>
          <c:order val="5"/>
          <c:tx>
            <c:v>Latest Review</c:v>
          </c:tx>
          <c:marker>
            <c:symbol val="none"/>
          </c:marker>
          <c:dLbls>
            <c:dLbl>
              <c:idx val="8"/>
              <c:layout/>
              <c:dLblPos val="b"/>
              <c:showLegendKey val="0"/>
              <c:showVal val="1"/>
              <c:showCatName val="0"/>
              <c:showSerName val="0"/>
              <c:showPercent val="0"/>
              <c:showBubbleSize val="0"/>
            </c:dLbl>
            <c:dLbl>
              <c:idx val="15"/>
              <c:layout/>
              <c:dLblPos val="t"/>
              <c:showLegendKey val="0"/>
              <c:showVal val="1"/>
              <c:showCatName val="0"/>
              <c:showSerName val="0"/>
              <c:showPercent val="0"/>
              <c:showBubbleSize val="0"/>
            </c:dLbl>
            <c:showLegendKey val="0"/>
            <c:showVal val="0"/>
            <c:showCatName val="0"/>
            <c:showSerName val="0"/>
            <c:showPercent val="0"/>
            <c:showBubbleSize val="0"/>
          </c:dLbls>
          <c:val>
            <c:numRef>
              <c:f>'[Chart in Microsoft PowerPoint]Sheet2'!$C$8:$R$8</c:f>
              <c:numCache>
                <c:formatCode>General</c:formatCode>
                <c:ptCount val="16"/>
                <c:pt idx="4">
                  <c:v>202.715</c:v>
                </c:pt>
                <c:pt idx="5">
                  <c:v>195.586</c:v>
                </c:pt>
                <c:pt idx="6">
                  <c:v>182.078</c:v>
                </c:pt>
                <c:pt idx="7" formatCode="0.0">
                  <c:v>171.15332</c:v>
                </c:pt>
                <c:pt idx="8" formatCode="0.0">
                  <c:v>163.96488056</c:v>
                </c:pt>
                <c:pt idx="9" formatCode="0.0">
                  <c:v>164.94866984336</c:v>
                </c:pt>
                <c:pt idx="10" formatCode="0.0">
                  <c:v>169.7321812688174</c:v>
                </c:pt>
                <c:pt idx="11" formatCode="0.0">
                  <c:v>176.0122719757638</c:v>
                </c:pt>
                <c:pt idx="12" formatCode="0.0">
                  <c:v>182.1727014949154</c:v>
                </c:pt>
                <c:pt idx="13" formatCode="0.0">
                  <c:v>188.1844006442476</c:v>
                </c:pt>
                <c:pt idx="14" formatCode="0.0">
                  <c:v>193.8299326635751</c:v>
                </c:pt>
                <c:pt idx="15" formatCode="0.0">
                  <c:v>198.869510912828</c:v>
                </c:pt>
              </c:numCache>
            </c:numRef>
          </c:val>
          <c:smooth val="1"/>
        </c:ser>
        <c:ser>
          <c:idx val="0"/>
          <c:order val="6"/>
          <c:tx>
            <c:v>Actual</c:v>
          </c:tx>
          <c:spPr>
            <a:ln>
              <a:solidFill>
                <a:srgbClr val="1F497D"/>
              </a:solidFill>
            </a:ln>
          </c:spPr>
          <c:marker>
            <c:symbol val="none"/>
          </c:marker>
          <c:dLbls>
            <c:dLbl>
              <c:idx val="3"/>
              <c:layout/>
              <c:tx>
                <c:rich>
                  <a:bodyPr/>
                  <a:lstStyle/>
                  <a:p>
                    <a:r>
                      <a:rPr lang="en-US" dirty="0" smtClean="0"/>
                      <a:t>209.5</a:t>
                    </a:r>
                    <a:endParaRPr lang="en-US" dirty="0"/>
                  </a:p>
                </c:rich>
              </c:tx>
              <c:dLblPos val="t"/>
              <c:showLegendKey val="0"/>
              <c:showVal val="1"/>
              <c:showCatName val="0"/>
              <c:showSerName val="0"/>
              <c:showPercent val="0"/>
              <c:showBubbleSize val="0"/>
            </c:dLbl>
            <c:showLegendKey val="0"/>
            <c:showVal val="0"/>
            <c:showCatName val="0"/>
            <c:showSerName val="0"/>
            <c:showPercent val="0"/>
            <c:showBubbleSize val="0"/>
          </c:dLbls>
          <c:cat>
            <c:numRef>
              <c:f>'[Chart in Microsoft PowerPoint]Sheet2'!$C$1:$R$1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'[Chart in Microsoft PowerPoint]Sheet2'!$C$2:$R$2</c:f>
              <c:numCache>
                <c:formatCode>General</c:formatCode>
                <c:ptCount val="16"/>
                <c:pt idx="0">
                  <c:v>193.05</c:v>
                </c:pt>
                <c:pt idx="1">
                  <c:v>203.75</c:v>
                </c:pt>
                <c:pt idx="2">
                  <c:v>209.855</c:v>
                </c:pt>
                <c:pt idx="3">
                  <c:v>209.525</c:v>
                </c:pt>
                <c:pt idx="4">
                  <c:v>202.715</c:v>
                </c:pt>
                <c:pt idx="5">
                  <c:v>195.586</c:v>
                </c:pt>
                <c:pt idx="6">
                  <c:v>182.078</c:v>
                </c:pt>
              </c:numCache>
            </c:numRef>
          </c:val>
          <c:smooth val="1"/>
        </c:ser>
        <c:dLbls>
          <c:showLegendKey val="0"/>
          <c:showVal val="0"/>
          <c:showCatName val="0"/>
          <c:showSerName val="0"/>
          <c:showPercent val="0"/>
          <c:showBubbleSize val="0"/>
        </c:dLbls>
        <c:marker val="1"/>
        <c:smooth val="0"/>
        <c:axId val="508734472"/>
        <c:axId val="509443976"/>
      </c:lineChart>
      <c:catAx>
        <c:axId val="508734472"/>
        <c:scaling>
          <c:orientation val="minMax"/>
        </c:scaling>
        <c:delete val="0"/>
        <c:axPos val="b"/>
        <c:numFmt formatCode="General" sourceLinked="1"/>
        <c:majorTickMark val="in"/>
        <c:minorTickMark val="none"/>
        <c:tickLblPos val="nextTo"/>
        <c:crossAx val="509443976"/>
        <c:crosses val="autoZero"/>
        <c:auto val="1"/>
        <c:lblAlgn val="ctr"/>
        <c:lblOffset val="100"/>
        <c:noMultiLvlLbl val="0"/>
      </c:catAx>
      <c:valAx>
        <c:axId val="509443976"/>
        <c:scaling>
          <c:orientation val="minMax"/>
          <c:min val="140.0"/>
        </c:scaling>
        <c:delete val="0"/>
        <c:axPos val="l"/>
        <c:title>
          <c:tx>
            <c:rich>
              <a:bodyPr rot="-5400000" vert="horz"/>
              <a:lstStyle/>
              <a:p>
                <a:pPr>
                  <a:defRPr/>
                </a:pPr>
                <a:r>
                  <a:rPr lang="en-US"/>
                  <a:t>billions of 2005 constant euros</a:t>
                </a:r>
              </a:p>
            </c:rich>
          </c:tx>
          <c:layout>
            <c:manualLayout>
              <c:xMode val="edge"/>
              <c:yMode val="edge"/>
              <c:x val="0.0111121009202709"/>
              <c:y val="0.28242782152231"/>
            </c:manualLayout>
          </c:layout>
          <c:overlay val="0"/>
        </c:title>
        <c:numFmt formatCode="0" sourceLinked="0"/>
        <c:majorTickMark val="in"/>
        <c:minorTickMark val="none"/>
        <c:tickLblPos val="nextTo"/>
        <c:crossAx val="508734472"/>
        <c:crosses val="autoZero"/>
        <c:crossBetween val="between"/>
      </c:valAx>
    </c:plotArea>
    <c:legend>
      <c:legendPos val="r"/>
      <c:layout>
        <c:manualLayout>
          <c:xMode val="edge"/>
          <c:yMode val="edge"/>
          <c:x val="0.118278684446429"/>
          <c:y val="0.643434647388037"/>
          <c:w val="0.176922070293621"/>
          <c:h val="0.258329526990944"/>
        </c:manualLayout>
      </c:layout>
      <c:overlay val="0"/>
    </c:legend>
    <c:plotVisOnly val="1"/>
    <c:dispBlanksAs val="gap"/>
    <c:showDLblsOverMax val="0"/>
  </c:chart>
  <c:spPr>
    <a:noFill/>
    <a:ln>
      <a:noFill/>
    </a:ln>
  </c:spPr>
  <c:txPr>
    <a:bodyPr/>
    <a:lstStyle/>
    <a:p>
      <a:pPr>
        <a:defRPr>
          <a:solidFill>
            <a:sysClr val="windowText" lastClr="000000"/>
          </a:solidFil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4076369648425"/>
          <c:y val="0.0393939393939394"/>
          <c:w val="0.884418357101335"/>
          <c:h val="0.883798138869005"/>
        </c:manualLayout>
      </c:layout>
      <c:lineChart>
        <c:grouping val="standard"/>
        <c:varyColors val="0"/>
        <c:ser>
          <c:idx val="1"/>
          <c:order val="0"/>
          <c:tx>
            <c:strRef>
              <c:f>Sheet2!$B$3</c:f>
              <c:strCache>
                <c:ptCount val="1"/>
                <c:pt idx="0">
                  <c:v>1st Review</c:v>
                </c:pt>
              </c:strCache>
            </c:strRef>
          </c:tx>
          <c:spPr>
            <a:ln>
              <a:prstDash val="sysDot"/>
            </a:ln>
          </c:spPr>
          <c:marker>
            <c:symbol val="none"/>
          </c:marker>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Sheet2!$C$13:$R$13</c:f>
              <c:numCache>
                <c:formatCode>General</c:formatCode>
                <c:ptCount val="16"/>
                <c:pt idx="4">
                  <c:v>9.4</c:v>
                </c:pt>
                <c:pt idx="5">
                  <c:v>11.8</c:v>
                </c:pt>
                <c:pt idx="6">
                  <c:v>14.6</c:v>
                </c:pt>
                <c:pt idx="7">
                  <c:v>14.8</c:v>
                </c:pt>
                <c:pt idx="8">
                  <c:v>14.3</c:v>
                </c:pt>
                <c:pt idx="9">
                  <c:v>14.1</c:v>
                </c:pt>
                <c:pt idx="10">
                  <c:v>13.4</c:v>
                </c:pt>
              </c:numCache>
            </c:numRef>
          </c:val>
          <c:smooth val="1"/>
        </c:ser>
        <c:ser>
          <c:idx val="2"/>
          <c:order val="1"/>
          <c:tx>
            <c:strRef>
              <c:f>Sheet2!$B$4</c:f>
              <c:strCache>
                <c:ptCount val="1"/>
                <c:pt idx="0">
                  <c:v>2nd Review</c:v>
                </c:pt>
              </c:strCache>
            </c:strRef>
          </c:tx>
          <c:spPr>
            <a:ln>
              <a:prstDash val="dash"/>
            </a:ln>
          </c:spPr>
          <c:marker>
            <c:symbol val="none"/>
          </c:marker>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Sheet2!$C$14:$R$14</c:f>
              <c:numCache>
                <c:formatCode>General</c:formatCode>
                <c:ptCount val="16"/>
                <c:pt idx="5">
                  <c:v>12.2</c:v>
                </c:pt>
                <c:pt idx="6">
                  <c:v>14.3</c:v>
                </c:pt>
                <c:pt idx="7">
                  <c:v>15.0</c:v>
                </c:pt>
                <c:pt idx="8">
                  <c:v>14.6</c:v>
                </c:pt>
                <c:pt idx="9">
                  <c:v>14.2</c:v>
                </c:pt>
                <c:pt idx="10">
                  <c:v>13.4</c:v>
                </c:pt>
              </c:numCache>
            </c:numRef>
          </c:val>
          <c:smooth val="1"/>
        </c:ser>
        <c:ser>
          <c:idx val="3"/>
          <c:order val="2"/>
          <c:tx>
            <c:strRef>
              <c:f>Sheet2!$B$5</c:f>
              <c:strCache>
                <c:ptCount val="1"/>
                <c:pt idx="0">
                  <c:v>3rd Review</c:v>
                </c:pt>
              </c:strCache>
            </c:strRef>
          </c:tx>
          <c:spPr>
            <a:ln>
              <a:prstDash val="sysDash"/>
            </a:ln>
          </c:spPr>
          <c:marker>
            <c:symbol val="none"/>
          </c:marker>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Sheet2!$C$15:$R$15</c:f>
              <c:numCache>
                <c:formatCode>General</c:formatCode>
                <c:ptCount val="16"/>
                <c:pt idx="5">
                  <c:v>12.4</c:v>
                </c:pt>
                <c:pt idx="6">
                  <c:v>14.8</c:v>
                </c:pt>
                <c:pt idx="7">
                  <c:v>15.0</c:v>
                </c:pt>
                <c:pt idx="8">
                  <c:v>14.5</c:v>
                </c:pt>
                <c:pt idx="9">
                  <c:v>13.8</c:v>
                </c:pt>
                <c:pt idx="10">
                  <c:v>12.7</c:v>
                </c:pt>
                <c:pt idx="11">
                  <c:v>11.6</c:v>
                </c:pt>
              </c:numCache>
            </c:numRef>
          </c:val>
          <c:smooth val="1"/>
        </c:ser>
        <c:ser>
          <c:idx val="4"/>
          <c:order val="3"/>
          <c:tx>
            <c:strRef>
              <c:f>Sheet2!$B$6</c:f>
              <c:strCache>
                <c:ptCount val="1"/>
                <c:pt idx="0">
                  <c:v>4th Review</c:v>
                </c:pt>
              </c:strCache>
            </c:strRef>
          </c:tx>
          <c:spPr>
            <a:ln cmpd="sng">
              <a:prstDash val="dashDot"/>
            </a:ln>
          </c:spPr>
          <c:marker>
            <c:symbol val="none"/>
          </c:marker>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Sheet2!$C$16:$R$16</c:f>
              <c:numCache>
                <c:formatCode>General</c:formatCode>
                <c:ptCount val="16"/>
                <c:pt idx="5">
                  <c:v>12.5</c:v>
                </c:pt>
                <c:pt idx="6">
                  <c:v>15.8</c:v>
                </c:pt>
                <c:pt idx="7">
                  <c:v>16.2</c:v>
                </c:pt>
                <c:pt idx="8">
                  <c:v>15.0</c:v>
                </c:pt>
                <c:pt idx="9">
                  <c:v>14.5</c:v>
                </c:pt>
                <c:pt idx="10">
                  <c:v>13.3</c:v>
                </c:pt>
                <c:pt idx="11">
                  <c:v>12.0</c:v>
                </c:pt>
              </c:numCache>
            </c:numRef>
          </c:val>
          <c:smooth val="1"/>
        </c:ser>
        <c:ser>
          <c:idx val="5"/>
          <c:order val="4"/>
          <c:tx>
            <c:strRef>
              <c:f>Sheet2!$B$7</c:f>
              <c:strCache>
                <c:ptCount val="1"/>
                <c:pt idx="0">
                  <c:v>5th Review</c:v>
                </c:pt>
              </c:strCache>
            </c:strRef>
          </c:tx>
          <c:spPr>
            <a:ln cmpd="sng">
              <a:prstDash val="lgDashDotDot"/>
            </a:ln>
          </c:spPr>
          <c:marker>
            <c:symbol val="none"/>
          </c:marker>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Sheet2!$C$17:$R$17</c:f>
              <c:numCache>
                <c:formatCode>General</c:formatCode>
                <c:ptCount val="16"/>
                <c:pt idx="5">
                  <c:v>12.5</c:v>
                </c:pt>
                <c:pt idx="6">
                  <c:v>17.0</c:v>
                </c:pt>
                <c:pt idx="7">
                  <c:v>19.0</c:v>
                </c:pt>
                <c:pt idx="8">
                  <c:v>19.5</c:v>
                </c:pt>
                <c:pt idx="9">
                  <c:v>18.8</c:v>
                </c:pt>
                <c:pt idx="10">
                  <c:v>18.0</c:v>
                </c:pt>
                <c:pt idx="11">
                  <c:v>17.0</c:v>
                </c:pt>
              </c:numCache>
            </c:numRef>
          </c:val>
          <c:smooth val="1"/>
        </c:ser>
        <c:ser>
          <c:idx val="6"/>
          <c:order val="5"/>
          <c:tx>
            <c:v>Latest Review</c:v>
          </c:tx>
          <c:spPr>
            <a:ln cmpd="sng">
              <a:solidFill>
                <a:srgbClr val="8064A2">
                  <a:lumMod val="60000"/>
                  <a:lumOff val="40000"/>
                </a:srgbClr>
              </a:solidFill>
              <a:prstDash val="solid"/>
            </a:ln>
          </c:spPr>
          <c:marker>
            <c:symbol val="none"/>
          </c:marker>
          <c:dLbls>
            <c:dLbl>
              <c:idx val="8"/>
              <c:layout/>
              <c:dLblPos val="t"/>
              <c:showLegendKey val="0"/>
              <c:showVal val="1"/>
              <c:showCatName val="1"/>
              <c:showSerName val="0"/>
              <c:showPercent val="0"/>
              <c:showBubbleSize val="0"/>
            </c:dLbl>
            <c:dLbl>
              <c:idx val="15"/>
              <c:layout/>
              <c:dLblPos val="b"/>
              <c:showLegendKey val="0"/>
              <c:showVal val="1"/>
              <c:showCatName val="1"/>
              <c:showSerName val="0"/>
              <c:showPercent val="0"/>
              <c:showBubbleSize val="0"/>
            </c:dLbl>
            <c:showLegendKey val="0"/>
            <c:showVal val="0"/>
            <c:showCatName val="0"/>
            <c:showSerName val="0"/>
            <c:showPercent val="0"/>
            <c:showBubbleSize val="0"/>
          </c:dLbls>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Sheet2!$C$18:$R$18</c:f>
              <c:numCache>
                <c:formatCode>General</c:formatCode>
                <c:ptCount val="16"/>
                <c:pt idx="7">
                  <c:v>24.4</c:v>
                </c:pt>
                <c:pt idx="8">
                  <c:v>26.6</c:v>
                </c:pt>
                <c:pt idx="9">
                  <c:v>25.1</c:v>
                </c:pt>
                <c:pt idx="10">
                  <c:v>23.3</c:v>
                </c:pt>
                <c:pt idx="11">
                  <c:v>20.4</c:v>
                </c:pt>
                <c:pt idx="12">
                  <c:v>17.8</c:v>
                </c:pt>
                <c:pt idx="13">
                  <c:v>15.5</c:v>
                </c:pt>
                <c:pt idx="14">
                  <c:v>13.3</c:v>
                </c:pt>
                <c:pt idx="15">
                  <c:v>11.3</c:v>
                </c:pt>
              </c:numCache>
            </c:numRef>
          </c:val>
          <c:smooth val="1"/>
        </c:ser>
        <c:ser>
          <c:idx val="0"/>
          <c:order val="6"/>
          <c:tx>
            <c:strRef>
              <c:f>Sheet2!$B$12</c:f>
              <c:strCache>
                <c:ptCount val="1"/>
                <c:pt idx="0">
                  <c:v>Actual</c:v>
                </c:pt>
              </c:strCache>
            </c:strRef>
          </c:tx>
          <c:marker>
            <c:symbol val="none"/>
          </c:marker>
          <c:dLbls>
            <c:dLbl>
              <c:idx val="7"/>
              <c:layout/>
              <c:dLblPos val="l"/>
              <c:showLegendKey val="0"/>
              <c:showVal val="1"/>
              <c:showCatName val="1"/>
              <c:showSerName val="0"/>
              <c:showPercent val="0"/>
              <c:showBubbleSize val="0"/>
            </c:dLbl>
            <c:showLegendKey val="0"/>
            <c:showVal val="0"/>
            <c:showCatName val="0"/>
            <c:showSerName val="0"/>
            <c:showPercent val="0"/>
            <c:showBubbleSize val="0"/>
          </c:dLbls>
          <c:cat>
            <c:numRef>
              <c:f>Sheet2!$C$1:$R$1</c:f>
              <c:numCache>
                <c:formatCode>General</c:formatCode>
                <c:ptCount val="16"/>
                <c:pt idx="0">
                  <c:v>2005.0</c:v>
                </c:pt>
                <c:pt idx="1">
                  <c:v>2006.0</c:v>
                </c:pt>
                <c:pt idx="2">
                  <c:v>2007.0</c:v>
                </c:pt>
                <c:pt idx="3">
                  <c:v>2008.0</c:v>
                </c:pt>
                <c:pt idx="4">
                  <c:v>2009.0</c:v>
                </c:pt>
                <c:pt idx="5">
                  <c:v>2010.0</c:v>
                </c:pt>
                <c:pt idx="6">
                  <c:v>2011.0</c:v>
                </c:pt>
                <c:pt idx="7">
                  <c:v>2012.0</c:v>
                </c:pt>
                <c:pt idx="8">
                  <c:v>2013.0</c:v>
                </c:pt>
                <c:pt idx="9">
                  <c:v>2014.0</c:v>
                </c:pt>
                <c:pt idx="10">
                  <c:v>2015.0</c:v>
                </c:pt>
                <c:pt idx="11">
                  <c:v>2016.0</c:v>
                </c:pt>
                <c:pt idx="12">
                  <c:v>2017.0</c:v>
                </c:pt>
                <c:pt idx="13">
                  <c:v>2018.0</c:v>
                </c:pt>
                <c:pt idx="14">
                  <c:v>2019.0</c:v>
                </c:pt>
                <c:pt idx="15">
                  <c:v>2020.0</c:v>
                </c:pt>
              </c:numCache>
            </c:numRef>
          </c:cat>
          <c:val>
            <c:numRef>
              <c:f>Sheet2!$C$12:$R$12</c:f>
              <c:numCache>
                <c:formatCode>General</c:formatCode>
                <c:ptCount val="16"/>
                <c:pt idx="0">
                  <c:v>9.891</c:v>
                </c:pt>
                <c:pt idx="1">
                  <c:v>8.9</c:v>
                </c:pt>
                <c:pt idx="2">
                  <c:v>8.3</c:v>
                </c:pt>
                <c:pt idx="3">
                  <c:v>7.7</c:v>
                </c:pt>
                <c:pt idx="4">
                  <c:v>9.4</c:v>
                </c:pt>
                <c:pt idx="5">
                  <c:v>12.5</c:v>
                </c:pt>
                <c:pt idx="6">
                  <c:v>17.5</c:v>
                </c:pt>
                <c:pt idx="7">
                  <c:v>24.4</c:v>
                </c:pt>
              </c:numCache>
            </c:numRef>
          </c:val>
          <c:smooth val="1"/>
        </c:ser>
        <c:dLbls>
          <c:showLegendKey val="0"/>
          <c:showVal val="0"/>
          <c:showCatName val="0"/>
          <c:showSerName val="0"/>
          <c:showPercent val="0"/>
          <c:showBubbleSize val="0"/>
        </c:dLbls>
        <c:marker val="1"/>
        <c:smooth val="0"/>
        <c:axId val="509583192"/>
        <c:axId val="509586552"/>
      </c:lineChart>
      <c:catAx>
        <c:axId val="509583192"/>
        <c:scaling>
          <c:orientation val="minMax"/>
        </c:scaling>
        <c:delete val="0"/>
        <c:axPos val="b"/>
        <c:numFmt formatCode="General" sourceLinked="1"/>
        <c:majorTickMark val="in"/>
        <c:minorTickMark val="none"/>
        <c:tickLblPos val="nextTo"/>
        <c:spPr>
          <a:ln>
            <a:solidFill>
              <a:schemeClr val="dk1"/>
            </a:solidFill>
          </a:ln>
        </c:spPr>
        <c:crossAx val="509586552"/>
        <c:crosses val="autoZero"/>
        <c:auto val="1"/>
        <c:lblAlgn val="ctr"/>
        <c:lblOffset val="100"/>
        <c:noMultiLvlLbl val="0"/>
      </c:catAx>
      <c:valAx>
        <c:axId val="509586552"/>
        <c:scaling>
          <c:orientation val="minMax"/>
        </c:scaling>
        <c:delete val="0"/>
        <c:axPos val="l"/>
        <c:title>
          <c:tx>
            <c:rich>
              <a:bodyPr rot="-5400000" vert="horz"/>
              <a:lstStyle/>
              <a:p>
                <a:pPr>
                  <a:defRPr sz="1800"/>
                </a:pPr>
                <a:r>
                  <a:rPr lang="en-US" sz="1800"/>
                  <a:t>percent of total workforce</a:t>
                </a:r>
              </a:p>
            </c:rich>
          </c:tx>
          <c:layout>
            <c:manualLayout>
              <c:xMode val="edge"/>
              <c:yMode val="edge"/>
              <c:x val="0.0111121009202709"/>
              <c:y val="0.28242782152231"/>
            </c:manualLayout>
          </c:layout>
          <c:overlay val="0"/>
        </c:title>
        <c:numFmt formatCode="0" sourceLinked="0"/>
        <c:majorTickMark val="in"/>
        <c:minorTickMark val="none"/>
        <c:tickLblPos val="nextTo"/>
        <c:spPr>
          <a:ln>
            <a:solidFill>
              <a:schemeClr val="dk1"/>
            </a:solidFill>
          </a:ln>
        </c:spPr>
        <c:crossAx val="509583192"/>
        <c:crosses val="autoZero"/>
        <c:crossBetween val="between"/>
      </c:valAx>
      <c:spPr>
        <a:noFill/>
      </c:spPr>
    </c:plotArea>
    <c:legend>
      <c:legendPos val="r"/>
      <c:layout>
        <c:manualLayout>
          <c:xMode val="edge"/>
          <c:yMode val="edge"/>
          <c:x val="0.132004994093823"/>
          <c:y val="0.107307515465641"/>
          <c:w val="0.162714103172705"/>
          <c:h val="0.33597454439057"/>
        </c:manualLayout>
      </c:layout>
      <c:overlay val="0"/>
    </c:legend>
    <c:plotVisOnly val="1"/>
    <c:dispBlanksAs val="gap"/>
    <c:showDLblsOverMax val="0"/>
  </c:chart>
  <c:spPr>
    <a:noFill/>
    <a:ln w="25400" cap="flat" cmpd="sng" algn="ctr">
      <a:no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EPOP Yearly</a:t>
            </a:r>
          </a:p>
        </c:rich>
      </c:tx>
      <c:layout/>
      <c:overlay val="0"/>
    </c:title>
    <c:autoTitleDeleted val="0"/>
    <c:plotArea>
      <c:layout/>
      <c:lineChart>
        <c:grouping val="standard"/>
        <c:varyColors val="0"/>
        <c:ser>
          <c:idx val="0"/>
          <c:order val="0"/>
          <c:tx>
            <c:v>EPOP</c:v>
          </c:tx>
          <c:marker>
            <c:symbol val="none"/>
          </c:marker>
          <c:cat>
            <c:numRef>
              <c:f>'20130122_EPOP'!$B$13:$T$13</c:f>
              <c:numCache>
                <c:formatCode>General</c:formatCode>
                <c:ptCount val="19"/>
                <c:pt idx="0">
                  <c:v>1994.0</c:v>
                </c:pt>
                <c:pt idx="1">
                  <c:v>1995.0</c:v>
                </c:pt>
                <c:pt idx="2">
                  <c:v>1996.0</c:v>
                </c:pt>
                <c:pt idx="3">
                  <c:v>1997.0</c:v>
                </c:pt>
                <c:pt idx="4">
                  <c:v>1998.0</c:v>
                </c:pt>
                <c:pt idx="5">
                  <c:v>1999.0</c:v>
                </c:pt>
                <c:pt idx="6">
                  <c:v>2000.0</c:v>
                </c:pt>
                <c:pt idx="7">
                  <c:v>2001.0</c:v>
                </c:pt>
                <c:pt idx="8">
                  <c:v>2002.0</c:v>
                </c:pt>
                <c:pt idx="9">
                  <c:v>2003.0</c:v>
                </c:pt>
                <c:pt idx="10">
                  <c:v>2004.0</c:v>
                </c:pt>
                <c:pt idx="11">
                  <c:v>2005.0</c:v>
                </c:pt>
                <c:pt idx="12">
                  <c:v>2006.0</c:v>
                </c:pt>
                <c:pt idx="13">
                  <c:v>2007.0</c:v>
                </c:pt>
                <c:pt idx="14">
                  <c:v>2008.0</c:v>
                </c:pt>
                <c:pt idx="15">
                  <c:v>2009.0</c:v>
                </c:pt>
                <c:pt idx="16">
                  <c:v>2010.0</c:v>
                </c:pt>
                <c:pt idx="17">
                  <c:v>2011.0</c:v>
                </c:pt>
                <c:pt idx="18">
                  <c:v>2012.0</c:v>
                </c:pt>
              </c:numCache>
            </c:numRef>
          </c:cat>
          <c:val>
            <c:numRef>
              <c:f>'20130122_EPOP'!$B$14:$T$14</c:f>
              <c:numCache>
                <c:formatCode>General</c:formatCode>
                <c:ptCount val="19"/>
                <c:pt idx="0">
                  <c:v>45.2412019711026</c:v>
                </c:pt>
                <c:pt idx="1">
                  <c:v>45.28744995324859</c:v>
                </c:pt>
                <c:pt idx="2">
                  <c:v>45.56000802962311</c:v>
                </c:pt>
                <c:pt idx="3">
                  <c:v>45.11543594439383</c:v>
                </c:pt>
                <c:pt idx="4">
                  <c:v>46.2717120712725</c:v>
                </c:pt>
                <c:pt idx="5">
                  <c:v>45.53394246679211</c:v>
                </c:pt>
                <c:pt idx="6">
                  <c:v>46.3377067683985</c:v>
                </c:pt>
                <c:pt idx="7">
                  <c:v>45.373145239149</c:v>
                </c:pt>
                <c:pt idx="8">
                  <c:v>46.84383438934333</c:v>
                </c:pt>
                <c:pt idx="9">
                  <c:v>47.2936666617581</c:v>
                </c:pt>
                <c:pt idx="10">
                  <c:v>47.65007065992607</c:v>
                </c:pt>
                <c:pt idx="11">
                  <c:v>47.9812077069418</c:v>
                </c:pt>
                <c:pt idx="12">
                  <c:v>48.51339037417621</c:v>
                </c:pt>
                <c:pt idx="13">
                  <c:v>48.99615507413728</c:v>
                </c:pt>
                <c:pt idx="14">
                  <c:v>49.23661832490574</c:v>
                </c:pt>
                <c:pt idx="15">
                  <c:v>48.11904907265924</c:v>
                </c:pt>
                <c:pt idx="16">
                  <c:v>46.08195938561845</c:v>
                </c:pt>
                <c:pt idx="17">
                  <c:v>41.99128552698937</c:v>
                </c:pt>
                <c:pt idx="18">
                  <c:v>39.82631254062518</c:v>
                </c:pt>
              </c:numCache>
            </c:numRef>
          </c:val>
          <c:smooth val="0"/>
        </c:ser>
        <c:dLbls>
          <c:showLegendKey val="0"/>
          <c:showVal val="0"/>
          <c:showCatName val="0"/>
          <c:showSerName val="0"/>
          <c:showPercent val="0"/>
          <c:showBubbleSize val="0"/>
        </c:dLbls>
        <c:marker val="1"/>
        <c:smooth val="0"/>
        <c:axId val="509471768"/>
        <c:axId val="509463032"/>
      </c:lineChart>
      <c:catAx>
        <c:axId val="509471768"/>
        <c:scaling>
          <c:orientation val="minMax"/>
        </c:scaling>
        <c:delete val="0"/>
        <c:axPos val="b"/>
        <c:numFmt formatCode="General" sourceLinked="1"/>
        <c:majorTickMark val="out"/>
        <c:minorTickMark val="none"/>
        <c:tickLblPos val="nextTo"/>
        <c:crossAx val="509463032"/>
        <c:crosses val="autoZero"/>
        <c:auto val="1"/>
        <c:lblAlgn val="ctr"/>
        <c:lblOffset val="100"/>
        <c:noMultiLvlLbl val="0"/>
      </c:catAx>
      <c:valAx>
        <c:axId val="509463032"/>
        <c:scaling>
          <c:orientation val="minMax"/>
          <c:max val="50.0"/>
          <c:min val="39.0"/>
        </c:scaling>
        <c:delete val="0"/>
        <c:axPos val="l"/>
        <c:numFmt formatCode="General" sourceLinked="1"/>
        <c:majorTickMark val="out"/>
        <c:minorTickMark val="none"/>
        <c:tickLblPos val="nextTo"/>
        <c:crossAx val="50947176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lineChart>
        <c:grouping val="standard"/>
        <c:varyColors val="0"/>
        <c:ser>
          <c:idx val="0"/>
          <c:order val="0"/>
          <c:tx>
            <c:v>REER Deflated by CPI</c:v>
          </c:tx>
          <c:marker>
            <c:symbol val="none"/>
          </c:marker>
          <c:cat>
            <c:multiLvlStrRef>
              <c:f>'20130123_Calcs'!$F$2:$AM$3</c:f>
              <c:multiLvlStrCache>
                <c:ptCount val="34"/>
                <c:lvl>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pt idx="17">
                    <c:v>2</c:v>
                  </c:pt>
                  <c:pt idx="18">
                    <c:v>3</c:v>
                  </c:pt>
                  <c:pt idx="19">
                    <c:v>4</c:v>
                  </c:pt>
                  <c:pt idx="20">
                    <c:v>1</c:v>
                  </c:pt>
                  <c:pt idx="21">
                    <c:v>2</c:v>
                  </c:pt>
                  <c:pt idx="22">
                    <c:v>3</c:v>
                  </c:pt>
                  <c:pt idx="23">
                    <c:v>4</c:v>
                  </c:pt>
                  <c:pt idx="24">
                    <c:v>1</c:v>
                  </c:pt>
                  <c:pt idx="25">
                    <c:v>2</c:v>
                  </c:pt>
                  <c:pt idx="26">
                    <c:v>3</c:v>
                  </c:pt>
                  <c:pt idx="27">
                    <c:v>4</c:v>
                  </c:pt>
                  <c:pt idx="28">
                    <c:v>1</c:v>
                  </c:pt>
                  <c:pt idx="29">
                    <c:v>2</c:v>
                  </c:pt>
                  <c:pt idx="30">
                    <c:v>3</c:v>
                  </c:pt>
                  <c:pt idx="31">
                    <c:v>4</c:v>
                  </c:pt>
                  <c:pt idx="32">
                    <c:v>1</c:v>
                  </c:pt>
                  <c:pt idx="33">
                    <c:v>2</c:v>
                  </c:pt>
                </c:lvl>
                <c:lvl>
                  <c:pt idx="0">
                    <c:v>2004</c:v>
                  </c:pt>
                  <c:pt idx="4">
                    <c:v>2005</c:v>
                  </c:pt>
                  <c:pt idx="8">
                    <c:v>2006</c:v>
                  </c:pt>
                  <c:pt idx="12">
                    <c:v>2007</c:v>
                  </c:pt>
                  <c:pt idx="16">
                    <c:v>2008</c:v>
                  </c:pt>
                  <c:pt idx="20">
                    <c:v>2009</c:v>
                  </c:pt>
                  <c:pt idx="24">
                    <c:v>2010</c:v>
                  </c:pt>
                  <c:pt idx="28">
                    <c:v>2011</c:v>
                  </c:pt>
                  <c:pt idx="32">
                    <c:v>2012</c:v>
                  </c:pt>
                </c:lvl>
              </c:multiLvlStrCache>
            </c:multiLvlStrRef>
          </c:cat>
          <c:val>
            <c:numRef>
              <c:f>'20130123_Calcs'!$F$13:$AM$13</c:f>
              <c:numCache>
                <c:formatCode>General</c:formatCode>
                <c:ptCount val="34"/>
                <c:pt idx="0">
                  <c:v>98.7475</c:v>
                </c:pt>
                <c:pt idx="1">
                  <c:v>99.16999999999998</c:v>
                </c:pt>
                <c:pt idx="2">
                  <c:v>99.245</c:v>
                </c:pt>
                <c:pt idx="3">
                  <c:v>99.27249999999998</c:v>
                </c:pt>
                <c:pt idx="4">
                  <c:v>99.38249999999998</c:v>
                </c:pt>
                <c:pt idx="5">
                  <c:v>99.5625</c:v>
                </c:pt>
                <c:pt idx="6">
                  <c:v>99.7125</c:v>
                </c:pt>
                <c:pt idx="7">
                  <c:v>99.91</c:v>
                </c:pt>
                <c:pt idx="8">
                  <c:v>100.0025</c:v>
                </c:pt>
                <c:pt idx="9">
                  <c:v>100.0725</c:v>
                </c:pt>
                <c:pt idx="10">
                  <c:v>100.2525</c:v>
                </c:pt>
                <c:pt idx="11">
                  <c:v>100.505</c:v>
                </c:pt>
                <c:pt idx="12">
                  <c:v>100.6725</c:v>
                </c:pt>
                <c:pt idx="13">
                  <c:v>100.7275</c:v>
                </c:pt>
                <c:pt idx="14">
                  <c:v>100.68</c:v>
                </c:pt>
                <c:pt idx="15">
                  <c:v>100.68</c:v>
                </c:pt>
                <c:pt idx="16">
                  <c:v>100.8525</c:v>
                </c:pt>
                <c:pt idx="17">
                  <c:v>101.305</c:v>
                </c:pt>
                <c:pt idx="18">
                  <c:v>101.8225</c:v>
                </c:pt>
                <c:pt idx="19">
                  <c:v>102.225</c:v>
                </c:pt>
                <c:pt idx="20">
                  <c:v>102.8225</c:v>
                </c:pt>
                <c:pt idx="21">
                  <c:v>103.7325</c:v>
                </c:pt>
                <c:pt idx="22">
                  <c:v>104.415</c:v>
                </c:pt>
                <c:pt idx="23">
                  <c:v>105.2225</c:v>
                </c:pt>
                <c:pt idx="24">
                  <c:v>105.88</c:v>
                </c:pt>
                <c:pt idx="25">
                  <c:v>105.965</c:v>
                </c:pt>
                <c:pt idx="26">
                  <c:v>106.5625</c:v>
                </c:pt>
                <c:pt idx="27">
                  <c:v>107.28</c:v>
                </c:pt>
                <c:pt idx="28">
                  <c:v>107.7425</c:v>
                </c:pt>
                <c:pt idx="29">
                  <c:v>107.9875</c:v>
                </c:pt>
                <c:pt idx="30">
                  <c:v>108.0125</c:v>
                </c:pt>
                <c:pt idx="31">
                  <c:v>107.9</c:v>
                </c:pt>
                <c:pt idx="32">
                  <c:v>107.8625</c:v>
                </c:pt>
                <c:pt idx="33">
                  <c:v>107.6125</c:v>
                </c:pt>
              </c:numCache>
            </c:numRef>
          </c:val>
          <c:smooth val="0"/>
        </c:ser>
        <c:ser>
          <c:idx val="1"/>
          <c:order val="1"/>
          <c:tx>
            <c:v>REER Deflated by ULC</c:v>
          </c:tx>
          <c:marker>
            <c:symbol val="none"/>
          </c:marker>
          <c:cat>
            <c:multiLvlStrRef>
              <c:f>'20130123_Calcs'!$F$2:$AM$3</c:f>
              <c:multiLvlStrCache>
                <c:ptCount val="34"/>
                <c:lvl>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pt idx="17">
                    <c:v>2</c:v>
                  </c:pt>
                  <c:pt idx="18">
                    <c:v>3</c:v>
                  </c:pt>
                  <c:pt idx="19">
                    <c:v>4</c:v>
                  </c:pt>
                  <c:pt idx="20">
                    <c:v>1</c:v>
                  </c:pt>
                  <c:pt idx="21">
                    <c:v>2</c:v>
                  </c:pt>
                  <c:pt idx="22">
                    <c:v>3</c:v>
                  </c:pt>
                  <c:pt idx="23">
                    <c:v>4</c:v>
                  </c:pt>
                  <c:pt idx="24">
                    <c:v>1</c:v>
                  </c:pt>
                  <c:pt idx="25">
                    <c:v>2</c:v>
                  </c:pt>
                  <c:pt idx="26">
                    <c:v>3</c:v>
                  </c:pt>
                  <c:pt idx="27">
                    <c:v>4</c:v>
                  </c:pt>
                  <c:pt idx="28">
                    <c:v>1</c:v>
                  </c:pt>
                  <c:pt idx="29">
                    <c:v>2</c:v>
                  </c:pt>
                  <c:pt idx="30">
                    <c:v>3</c:v>
                  </c:pt>
                  <c:pt idx="31">
                    <c:v>4</c:v>
                  </c:pt>
                  <c:pt idx="32">
                    <c:v>1</c:v>
                  </c:pt>
                  <c:pt idx="33">
                    <c:v>2</c:v>
                  </c:pt>
                </c:lvl>
                <c:lvl>
                  <c:pt idx="0">
                    <c:v>2004</c:v>
                  </c:pt>
                  <c:pt idx="4">
                    <c:v>2005</c:v>
                  </c:pt>
                  <c:pt idx="8">
                    <c:v>2006</c:v>
                  </c:pt>
                  <c:pt idx="12">
                    <c:v>2007</c:v>
                  </c:pt>
                  <c:pt idx="16">
                    <c:v>2008</c:v>
                  </c:pt>
                  <c:pt idx="20">
                    <c:v>2009</c:v>
                  </c:pt>
                  <c:pt idx="24">
                    <c:v>2010</c:v>
                  </c:pt>
                  <c:pt idx="28">
                    <c:v>2011</c:v>
                  </c:pt>
                  <c:pt idx="32">
                    <c:v>2012</c:v>
                  </c:pt>
                </c:lvl>
              </c:multiLvlStrCache>
            </c:multiLvlStrRef>
          </c:cat>
          <c:val>
            <c:numRef>
              <c:f>'20130123_Calcs'!$F$14:$AM$14</c:f>
              <c:numCache>
                <c:formatCode>General</c:formatCode>
                <c:ptCount val="34"/>
                <c:pt idx="0">
                  <c:v>97.82249999999999</c:v>
                </c:pt>
                <c:pt idx="1">
                  <c:v>97.69000000000001</c:v>
                </c:pt>
                <c:pt idx="2">
                  <c:v>97.795</c:v>
                </c:pt>
                <c:pt idx="3">
                  <c:v>98.3075</c:v>
                </c:pt>
                <c:pt idx="4">
                  <c:v>99.0475</c:v>
                </c:pt>
                <c:pt idx="5">
                  <c:v>99.74</c:v>
                </c:pt>
                <c:pt idx="6">
                  <c:v>100.2625</c:v>
                </c:pt>
                <c:pt idx="7">
                  <c:v>100.395</c:v>
                </c:pt>
                <c:pt idx="8">
                  <c:v>100.0</c:v>
                </c:pt>
                <c:pt idx="9">
                  <c:v>99.225</c:v>
                </c:pt>
                <c:pt idx="10">
                  <c:v>98.26</c:v>
                </c:pt>
                <c:pt idx="11">
                  <c:v>97.31500000000001</c:v>
                </c:pt>
                <c:pt idx="12">
                  <c:v>96.60749999999998</c:v>
                </c:pt>
                <c:pt idx="13">
                  <c:v>96.33000000000001</c:v>
                </c:pt>
                <c:pt idx="14">
                  <c:v>96.47000000000001</c:v>
                </c:pt>
                <c:pt idx="15">
                  <c:v>96.9025</c:v>
                </c:pt>
                <c:pt idx="16">
                  <c:v>97.62249999999999</c:v>
                </c:pt>
                <c:pt idx="17">
                  <c:v>98.5475</c:v>
                </c:pt>
                <c:pt idx="18">
                  <c:v>99.45000000000001</c:v>
                </c:pt>
                <c:pt idx="19">
                  <c:v>100.31</c:v>
                </c:pt>
                <c:pt idx="20">
                  <c:v>101.5025</c:v>
                </c:pt>
                <c:pt idx="21">
                  <c:v>103.12</c:v>
                </c:pt>
                <c:pt idx="22">
                  <c:v>104.575</c:v>
                </c:pt>
                <c:pt idx="23">
                  <c:v>105.825</c:v>
                </c:pt>
                <c:pt idx="24">
                  <c:v>106.4825</c:v>
                </c:pt>
                <c:pt idx="25">
                  <c:v>106.0975</c:v>
                </c:pt>
                <c:pt idx="26">
                  <c:v>105.445</c:v>
                </c:pt>
                <c:pt idx="27">
                  <c:v>104.6775</c:v>
                </c:pt>
                <c:pt idx="28">
                  <c:v>103.825</c:v>
                </c:pt>
                <c:pt idx="29">
                  <c:v>103.0175</c:v>
                </c:pt>
                <c:pt idx="30">
                  <c:v>102.24</c:v>
                </c:pt>
                <c:pt idx="31">
                  <c:v>101.2475</c:v>
                </c:pt>
                <c:pt idx="32">
                  <c:v>99.74</c:v>
                </c:pt>
                <c:pt idx="33">
                  <c:v>97.66999999999998</c:v>
                </c:pt>
              </c:numCache>
            </c:numRef>
          </c:val>
          <c:smooth val="0"/>
        </c:ser>
        <c:dLbls>
          <c:showLegendKey val="0"/>
          <c:showVal val="0"/>
          <c:showCatName val="0"/>
          <c:showSerName val="0"/>
          <c:showPercent val="0"/>
          <c:showBubbleSize val="0"/>
        </c:dLbls>
        <c:marker val="1"/>
        <c:smooth val="0"/>
        <c:axId val="509385688"/>
        <c:axId val="509385064"/>
      </c:lineChart>
      <c:catAx>
        <c:axId val="509385688"/>
        <c:scaling>
          <c:orientation val="minMax"/>
        </c:scaling>
        <c:delete val="0"/>
        <c:axPos val="b"/>
        <c:majorTickMark val="out"/>
        <c:minorTickMark val="none"/>
        <c:tickLblPos val="nextTo"/>
        <c:crossAx val="509385064"/>
        <c:crosses val="autoZero"/>
        <c:auto val="1"/>
        <c:lblAlgn val="ctr"/>
        <c:lblOffset val="100"/>
        <c:noMultiLvlLbl val="0"/>
      </c:catAx>
      <c:valAx>
        <c:axId val="509385064"/>
        <c:scaling>
          <c:orientation val="minMax"/>
        </c:scaling>
        <c:delete val="0"/>
        <c:axPos val="l"/>
        <c:numFmt formatCode="General" sourceLinked="1"/>
        <c:majorTickMark val="out"/>
        <c:minorTickMark val="none"/>
        <c:tickLblPos val="nextTo"/>
        <c:crossAx val="509385688"/>
        <c:crosses val="autoZero"/>
        <c:crossBetween val="between"/>
      </c:valAx>
    </c:plotArea>
    <c:legend>
      <c:legendPos val="t"/>
      <c:layout/>
      <c:overlay val="1"/>
    </c:legend>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3-04-17T12:53:54.812" idx="5">
    <p:pos x="2674" y="1505"/>
    <p:text>http://www.bea.gov/iTable/iTable.cfm?ReqID=9&amp;step=1#reqid=9&amp;step=3&amp;isuri=1&amp;910=X&amp;911=0&amp;903=5&amp;904=2010&amp;905=2012&amp;906=A</p:text>
  </p:cm>
  <p:cm authorId="0" dt="2013-04-17T12:57:51.312" idx="6">
    <p:pos x="3256" y="1234"/>
    <p:text>http://www.imf.org/external/pubs/ft/weo/2013/01/weodata/weorept.aspx?pr.x=44&amp;pr.y=3&amp;sy=2007&amp;ey=2018&amp;scsm=1&amp;ssd=1&amp;sort=country&amp;ds=.&amp;br=1&amp;c=174&amp;s=GGSB%2CGGSB_NPGDP&amp;grp=0&amp;a=</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1-15T14:26:15.484" idx="3">
    <p:pos x="1224" y="1601"/>
    <p:text>http://appsso.eurostat.ec.europa.eu/nui/show.do?dataset=une_rt_m&amp;lang=en
</p:text>
  </p:cm>
  <p:cm authorId="0" dt="2013-04-09T14:44:19.226" idx="4">
    <p:pos x="1863" y="964"/>
    <p:text>Latest review
</p:text>
  </p:cm>
</p:cmLst>
</file>

<file path=ppt/drawings/drawing1.xml><?xml version="1.0" encoding="utf-8"?>
<c:userShapes xmlns:c="http://schemas.openxmlformats.org/drawingml/2006/chart">
  <cdr:relSizeAnchor xmlns:cdr="http://schemas.openxmlformats.org/drawingml/2006/chartDrawing">
    <cdr:from>
      <cdr:x>0.41195</cdr:x>
      <cdr:y>0.2561</cdr:y>
    </cdr:from>
    <cdr:to>
      <cdr:x>0.49363</cdr:x>
      <cdr:y>0.31971</cdr:y>
    </cdr:to>
    <cdr:sp macro="" textlink="">
      <cdr:nvSpPr>
        <cdr:cNvPr id="2" name="TextBox 1"/>
        <cdr:cNvSpPr txBox="1"/>
      </cdr:nvSpPr>
      <cdr:spPr>
        <a:xfrm xmlns:a="http://schemas.openxmlformats.org/drawingml/2006/main">
          <a:off x="2145034" y="964340"/>
          <a:ext cx="425308"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AUT</a:t>
          </a:r>
        </a:p>
      </cdr:txBody>
    </cdr:sp>
  </cdr:relSizeAnchor>
  <cdr:relSizeAnchor xmlns:cdr="http://schemas.openxmlformats.org/drawingml/2006/chartDrawing">
    <cdr:from>
      <cdr:x>0.33578</cdr:x>
      <cdr:y>0.17054</cdr:y>
    </cdr:from>
    <cdr:to>
      <cdr:x>0.42736</cdr:x>
      <cdr:y>0.23414</cdr:y>
    </cdr:to>
    <cdr:sp macro="" textlink="">
      <cdr:nvSpPr>
        <cdr:cNvPr id="3" name="TextBox 2"/>
        <cdr:cNvSpPr txBox="1"/>
      </cdr:nvSpPr>
      <cdr:spPr>
        <a:xfrm xmlns:a="http://schemas.openxmlformats.org/drawingml/2006/main">
          <a:off x="1748408" y="642167"/>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DEU</a:t>
          </a:r>
        </a:p>
      </cdr:txBody>
    </cdr:sp>
  </cdr:relSizeAnchor>
  <cdr:relSizeAnchor xmlns:cdr="http://schemas.openxmlformats.org/drawingml/2006/chartDrawing">
    <cdr:from>
      <cdr:x>0.34944</cdr:x>
      <cdr:y>0.31107</cdr:y>
    </cdr:from>
    <cdr:to>
      <cdr:x>0.44103</cdr:x>
      <cdr:y>0.37467</cdr:y>
    </cdr:to>
    <cdr:sp macro="" textlink="">
      <cdr:nvSpPr>
        <cdr:cNvPr id="4" name="TextBox 3"/>
        <cdr:cNvSpPr txBox="1"/>
      </cdr:nvSpPr>
      <cdr:spPr>
        <a:xfrm xmlns:a="http://schemas.openxmlformats.org/drawingml/2006/main">
          <a:off x="1819543" y="1171349"/>
          <a:ext cx="476909"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FRA</a:t>
          </a:r>
        </a:p>
      </cdr:txBody>
    </cdr:sp>
  </cdr:relSizeAnchor>
  <cdr:relSizeAnchor xmlns:cdr="http://schemas.openxmlformats.org/drawingml/2006/chartDrawing">
    <cdr:from>
      <cdr:x>0.23645</cdr:x>
      <cdr:y>0.12014</cdr:y>
    </cdr:from>
    <cdr:to>
      <cdr:x>0.32803</cdr:x>
      <cdr:y>0.18375</cdr:y>
    </cdr:to>
    <cdr:sp macro="" textlink="">
      <cdr:nvSpPr>
        <cdr:cNvPr id="5" name="TextBox 4"/>
        <cdr:cNvSpPr txBox="1"/>
      </cdr:nvSpPr>
      <cdr:spPr>
        <a:xfrm xmlns:a="http://schemas.openxmlformats.org/drawingml/2006/main">
          <a:off x="1231186" y="452393"/>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SVK</a:t>
          </a:r>
        </a:p>
      </cdr:txBody>
    </cdr:sp>
  </cdr:relSizeAnchor>
  <cdr:relSizeAnchor xmlns:cdr="http://schemas.openxmlformats.org/drawingml/2006/chartDrawing">
    <cdr:from>
      <cdr:x>0.26733</cdr:x>
      <cdr:y>0.22261</cdr:y>
    </cdr:from>
    <cdr:to>
      <cdr:x>0.35891</cdr:x>
      <cdr:y>0.28622</cdr:y>
    </cdr:to>
    <cdr:sp macro="" textlink="">
      <cdr:nvSpPr>
        <cdr:cNvPr id="6" name="TextBox 5"/>
        <cdr:cNvSpPr txBox="1"/>
      </cdr:nvSpPr>
      <cdr:spPr>
        <a:xfrm xmlns:a="http://schemas.openxmlformats.org/drawingml/2006/main">
          <a:off x="1371600" y="800100"/>
          <a:ext cx="469900" cy="22860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BEL</a:t>
          </a:r>
        </a:p>
      </cdr:txBody>
    </cdr:sp>
  </cdr:relSizeAnchor>
  <cdr:relSizeAnchor xmlns:cdr="http://schemas.openxmlformats.org/drawingml/2006/chartDrawing">
    <cdr:from>
      <cdr:x>0.14971</cdr:x>
      <cdr:y>0.36191</cdr:y>
    </cdr:from>
    <cdr:to>
      <cdr:x>0.24129</cdr:x>
      <cdr:y>0.42551</cdr:y>
    </cdr:to>
    <cdr:sp macro="" textlink="">
      <cdr:nvSpPr>
        <cdr:cNvPr id="8" name="TextBox 7"/>
        <cdr:cNvSpPr txBox="1"/>
      </cdr:nvSpPr>
      <cdr:spPr>
        <a:xfrm xmlns:a="http://schemas.openxmlformats.org/drawingml/2006/main">
          <a:off x="779516" y="1362799"/>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FIN</a:t>
          </a:r>
        </a:p>
      </cdr:txBody>
    </cdr:sp>
  </cdr:relSizeAnchor>
  <cdr:relSizeAnchor xmlns:cdr="http://schemas.openxmlformats.org/drawingml/2006/chartDrawing">
    <cdr:from>
      <cdr:x>0.2656</cdr:x>
      <cdr:y>0.35946</cdr:y>
    </cdr:from>
    <cdr:to>
      <cdr:x>0.35719</cdr:x>
      <cdr:y>0.42307</cdr:y>
    </cdr:to>
    <cdr:sp macro="" textlink="">
      <cdr:nvSpPr>
        <cdr:cNvPr id="9" name="TextBox 8"/>
        <cdr:cNvSpPr txBox="1"/>
      </cdr:nvSpPr>
      <cdr:spPr>
        <a:xfrm xmlns:a="http://schemas.openxmlformats.org/drawingml/2006/main">
          <a:off x="1382963" y="1353550"/>
          <a:ext cx="476909"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NLD</a:t>
          </a:r>
        </a:p>
      </cdr:txBody>
    </cdr:sp>
  </cdr:relSizeAnchor>
  <cdr:relSizeAnchor xmlns:cdr="http://schemas.openxmlformats.org/drawingml/2006/chartDrawing">
    <cdr:from>
      <cdr:x>0.22021</cdr:x>
      <cdr:y>0.4039</cdr:y>
    </cdr:from>
    <cdr:to>
      <cdr:x>0.31179</cdr:x>
      <cdr:y>0.46751</cdr:y>
    </cdr:to>
    <cdr:sp macro="" textlink="">
      <cdr:nvSpPr>
        <cdr:cNvPr id="10" name="TextBox 9"/>
        <cdr:cNvSpPr txBox="1"/>
      </cdr:nvSpPr>
      <cdr:spPr>
        <a:xfrm xmlns:a="http://schemas.openxmlformats.org/drawingml/2006/main">
          <a:off x="1146621" y="1520919"/>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CYP</a:t>
          </a:r>
        </a:p>
      </cdr:txBody>
    </cdr:sp>
  </cdr:relSizeAnchor>
  <cdr:relSizeAnchor xmlns:cdr="http://schemas.openxmlformats.org/drawingml/2006/chartDrawing">
    <cdr:from>
      <cdr:x>0.5071</cdr:x>
      <cdr:y>0.16961</cdr:y>
    </cdr:from>
    <cdr:to>
      <cdr:x>0.59868</cdr:x>
      <cdr:y>0.23322</cdr:y>
    </cdr:to>
    <cdr:sp macro="" textlink="">
      <cdr:nvSpPr>
        <cdr:cNvPr id="11" name="TextBox 10"/>
        <cdr:cNvSpPr txBox="1"/>
      </cdr:nvSpPr>
      <cdr:spPr>
        <a:xfrm xmlns:a="http://schemas.openxmlformats.org/drawingml/2006/main">
          <a:off x="2640476" y="638675"/>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MLT</a:t>
          </a:r>
        </a:p>
      </cdr:txBody>
    </cdr:sp>
  </cdr:relSizeAnchor>
  <cdr:relSizeAnchor xmlns:cdr="http://schemas.openxmlformats.org/drawingml/2006/chartDrawing">
    <cdr:from>
      <cdr:x>0.83448</cdr:x>
      <cdr:y>0.79774</cdr:y>
    </cdr:from>
    <cdr:to>
      <cdr:x>0.92606</cdr:x>
      <cdr:y>0.86135</cdr:y>
    </cdr:to>
    <cdr:sp macro="" textlink="">
      <cdr:nvSpPr>
        <cdr:cNvPr id="12" name="TextBox 11"/>
        <cdr:cNvSpPr txBox="1"/>
      </cdr:nvSpPr>
      <cdr:spPr>
        <a:xfrm xmlns:a="http://schemas.openxmlformats.org/drawingml/2006/main">
          <a:off x="4345112" y="3003914"/>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GRC</a:t>
          </a:r>
        </a:p>
      </cdr:txBody>
    </cdr:sp>
  </cdr:relSizeAnchor>
  <cdr:relSizeAnchor xmlns:cdr="http://schemas.openxmlformats.org/drawingml/2006/chartDrawing">
    <cdr:from>
      <cdr:x>0.65465</cdr:x>
      <cdr:y>0.38508</cdr:y>
    </cdr:from>
    <cdr:to>
      <cdr:x>0.74623</cdr:x>
      <cdr:y>0.44869</cdr:y>
    </cdr:to>
    <cdr:sp macro="" textlink="">
      <cdr:nvSpPr>
        <cdr:cNvPr id="13" name="TextBox 12"/>
        <cdr:cNvSpPr txBox="1"/>
      </cdr:nvSpPr>
      <cdr:spPr>
        <a:xfrm xmlns:a="http://schemas.openxmlformats.org/drawingml/2006/main">
          <a:off x="3408755" y="1450026"/>
          <a:ext cx="476857" cy="23952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IRL</a:t>
          </a:r>
        </a:p>
      </cdr:txBody>
    </cdr:sp>
  </cdr:relSizeAnchor>
  <cdr:relSizeAnchor xmlns:cdr="http://schemas.openxmlformats.org/drawingml/2006/chartDrawing">
    <cdr:from>
      <cdr:x>0.46426</cdr:x>
      <cdr:y>0.55782</cdr:y>
    </cdr:from>
    <cdr:to>
      <cdr:x>0.55584</cdr:x>
      <cdr:y>0.62143</cdr:y>
    </cdr:to>
    <cdr:sp macro="" textlink="">
      <cdr:nvSpPr>
        <cdr:cNvPr id="14" name="TextBox 13"/>
        <cdr:cNvSpPr txBox="1"/>
      </cdr:nvSpPr>
      <cdr:spPr>
        <a:xfrm xmlns:a="http://schemas.openxmlformats.org/drawingml/2006/main">
          <a:off x="2417406" y="2100492"/>
          <a:ext cx="476857"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SVN</a:t>
          </a:r>
        </a:p>
      </cdr:txBody>
    </cdr:sp>
  </cdr:relSizeAnchor>
  <cdr:relSizeAnchor xmlns:cdr="http://schemas.openxmlformats.org/drawingml/2006/chartDrawing">
    <cdr:from>
      <cdr:x>0.29016</cdr:x>
      <cdr:y>0.47555</cdr:y>
    </cdr:from>
    <cdr:to>
      <cdr:x>0.38175</cdr:x>
      <cdr:y>0.53915</cdr:y>
    </cdr:to>
    <cdr:sp macro="" textlink="">
      <cdr:nvSpPr>
        <cdr:cNvPr id="15" name="TextBox 14"/>
        <cdr:cNvSpPr txBox="1"/>
      </cdr:nvSpPr>
      <cdr:spPr>
        <a:xfrm xmlns:a="http://schemas.openxmlformats.org/drawingml/2006/main">
          <a:off x="1510854" y="1790698"/>
          <a:ext cx="476909"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ESP</a:t>
          </a:r>
        </a:p>
      </cdr:txBody>
    </cdr:sp>
  </cdr:relSizeAnchor>
  <cdr:relSizeAnchor xmlns:cdr="http://schemas.openxmlformats.org/drawingml/2006/chartDrawing">
    <cdr:from>
      <cdr:x>0.39207</cdr:x>
      <cdr:y>0.50024</cdr:y>
    </cdr:from>
    <cdr:to>
      <cdr:x>0.48365</cdr:x>
      <cdr:y>0.56384</cdr:y>
    </cdr:to>
    <cdr:sp macro="" textlink="">
      <cdr:nvSpPr>
        <cdr:cNvPr id="16" name="TextBox 15"/>
        <cdr:cNvSpPr txBox="1"/>
      </cdr:nvSpPr>
      <cdr:spPr>
        <a:xfrm xmlns:a="http://schemas.openxmlformats.org/drawingml/2006/main">
          <a:off x="2041489" y="1883682"/>
          <a:ext cx="476857" cy="23948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PRT</a:t>
          </a:r>
        </a:p>
      </cdr:txBody>
    </cdr:sp>
  </cdr:relSizeAnchor>
  <cdr:relSizeAnchor xmlns:cdr="http://schemas.openxmlformats.org/drawingml/2006/chartDrawing">
    <cdr:from>
      <cdr:x>0.52195</cdr:x>
      <cdr:y>0.47216</cdr:y>
    </cdr:from>
    <cdr:to>
      <cdr:x>0.61353</cdr:x>
      <cdr:y>0.53577</cdr:y>
    </cdr:to>
    <cdr:sp macro="" textlink="">
      <cdr:nvSpPr>
        <cdr:cNvPr id="17" name="TextBox 16"/>
        <cdr:cNvSpPr txBox="1"/>
      </cdr:nvSpPr>
      <cdr:spPr>
        <a:xfrm xmlns:a="http://schemas.openxmlformats.org/drawingml/2006/main">
          <a:off x="2717800" y="1777957"/>
          <a:ext cx="476857" cy="2395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sz="900">
              <a:latin typeface="Verdana"/>
              <a:cs typeface="Verdana"/>
            </a:rPr>
            <a:t>ITA</a:t>
          </a:r>
        </a:p>
      </cdr:txBody>
    </cdr:sp>
  </cdr:relSizeAnchor>
</c:userShapes>
</file>

<file path=ppt/drawings/drawing2.xml><?xml version="1.0" encoding="utf-8"?>
<c:userShapes xmlns:c="http://schemas.openxmlformats.org/drawingml/2006/chart">
  <cdr:relSizeAnchor xmlns:cdr="http://schemas.openxmlformats.org/drawingml/2006/chartDrawing">
    <cdr:from>
      <cdr:x>0.37862</cdr:x>
      <cdr:y>0.81</cdr:y>
    </cdr:from>
    <cdr:to>
      <cdr:x>0.49262</cdr:x>
      <cdr:y>1</cdr:y>
    </cdr:to>
    <cdr:sp macro="" textlink="">
      <cdr:nvSpPr>
        <cdr:cNvPr id="2" name="TextBox 1"/>
        <cdr:cNvSpPr txBox="1"/>
      </cdr:nvSpPr>
      <cdr:spPr>
        <a:xfrm xmlns:a="http://schemas.openxmlformats.org/drawingml/2006/main">
          <a:off x="3036961" y="425280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0.35619</cdr:x>
      <cdr:y>0.54245</cdr:y>
    </cdr:from>
    <cdr:to>
      <cdr:x>0.39865</cdr:x>
      <cdr:y>0.92827</cdr:y>
    </cdr:to>
    <cdr:sp macro="" textlink="">
      <cdr:nvSpPr>
        <cdr:cNvPr id="3" name="TextBox 2"/>
        <cdr:cNvSpPr txBox="1"/>
      </cdr:nvSpPr>
      <cdr:spPr>
        <a:xfrm xmlns:a="http://schemas.openxmlformats.org/drawingml/2006/main" rot="16200000">
          <a:off x="2098921" y="3368726"/>
          <a:ext cx="1856792" cy="340568"/>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es-AR" sz="1100" dirty="0" err="1" smtClean="0"/>
            <a:t>Haircut</a:t>
          </a:r>
          <a:r>
            <a:rPr lang="es-AR" sz="1100" dirty="0" smtClean="0"/>
            <a:t> </a:t>
          </a:r>
          <a:r>
            <a:rPr lang="es-AR" sz="1100" dirty="0" err="1" smtClean="0"/>
            <a:t>on</a:t>
          </a:r>
          <a:r>
            <a:rPr lang="es-AR" sz="1100" dirty="0" smtClean="0"/>
            <a:t> </a:t>
          </a:r>
          <a:r>
            <a:rPr lang="es-AR" sz="1100" dirty="0" err="1" smtClean="0"/>
            <a:t>Private</a:t>
          </a:r>
          <a:r>
            <a:rPr lang="es-AR" sz="1100" dirty="0" smtClean="0"/>
            <a:t> </a:t>
          </a:r>
          <a:r>
            <a:rPr lang="es-AR" sz="1100" dirty="0" err="1" smtClean="0"/>
            <a:t>Debt</a:t>
          </a:r>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0.82279</cdr:x>
      <cdr:y>0.44894</cdr:y>
    </cdr:from>
    <cdr:to>
      <cdr:x>0.94096</cdr:x>
      <cdr:y>0.66497</cdr:y>
    </cdr:to>
    <cdr:grpSp>
      <cdr:nvGrpSpPr>
        <cdr:cNvPr id="7" name="Group 6"/>
        <cdr:cNvGrpSpPr/>
      </cdr:nvGrpSpPr>
      <cdr:grpSpPr>
        <a:xfrm xmlns:a="http://schemas.openxmlformats.org/drawingml/2006/main">
          <a:off x="6545525" y="2052554"/>
          <a:ext cx="940075" cy="987689"/>
          <a:chOff x="5101375" y="1782001"/>
          <a:chExt cx="733807" cy="861530"/>
        </a:xfrm>
      </cdr:grpSpPr>
      <cdr:sp macro="" textlink="">
        <cdr:nvSpPr>
          <cdr:cNvPr id="2" name="Rectangle 1"/>
          <cdr:cNvSpPr/>
        </cdr:nvSpPr>
        <cdr:spPr>
          <a:xfrm xmlns:a="http://schemas.openxmlformats.org/drawingml/2006/main" rot="16200000">
            <a:off x="4766711" y="2116665"/>
            <a:ext cx="86153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l"/>
            <a:r>
              <a:rPr lang="en-US" sz="1000" b="0" cap="none" spc="0">
                <a:ln w="12700">
                  <a:noFill/>
                  <a:prstDash val="solid"/>
                </a:ln>
                <a:solidFill>
                  <a:schemeClr val="tx1"/>
                </a:solidFill>
                <a:effectLst/>
                <a:latin typeface="Verdana"/>
                <a:cs typeface="Verdana"/>
              </a:rPr>
              <a:t>Luxembourg</a:t>
            </a:r>
          </a:p>
        </cdr:txBody>
      </cdr:sp>
      <cdr:sp macro="" textlink="">
        <cdr:nvSpPr>
          <cdr:cNvPr id="3" name="Rectangle 2"/>
          <cdr:cNvSpPr/>
        </cdr:nvSpPr>
        <cdr:spPr>
          <a:xfrm xmlns:a="http://schemas.openxmlformats.org/drawingml/2006/main" rot="16200000">
            <a:off x="5102823" y="2239609"/>
            <a:ext cx="56518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dirty="0">
                <a:ln w="12700">
                  <a:noFill/>
                  <a:prstDash val="solid"/>
                </a:ln>
                <a:solidFill>
                  <a:schemeClr val="tx1"/>
                </a:solidFill>
                <a:effectLst/>
                <a:latin typeface="Verdana"/>
                <a:cs typeface="Verdana"/>
              </a:rPr>
              <a:t>Finland</a:t>
            </a:r>
          </a:p>
        </cdr:txBody>
      </cdr:sp>
      <cdr:sp macro="" textlink="">
        <cdr:nvSpPr>
          <cdr:cNvPr id="4" name="Rectangle 3"/>
          <cdr:cNvSpPr/>
        </cdr:nvSpPr>
        <cdr:spPr>
          <a:xfrm xmlns:a="http://schemas.openxmlformats.org/drawingml/2006/main" rot="16200000">
            <a:off x="5252421" y="2223097"/>
            <a:ext cx="602811"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dirty="0">
                <a:ln w="12700">
                  <a:noFill/>
                  <a:prstDash val="solid"/>
                </a:ln>
                <a:solidFill>
                  <a:schemeClr val="tx1"/>
                </a:solidFill>
                <a:effectLst/>
                <a:latin typeface="Verdana"/>
                <a:cs typeface="Verdana"/>
              </a:rPr>
              <a:t>Sweden</a:t>
            </a:r>
          </a:p>
        </cdr:txBody>
      </cdr:sp>
      <cdr:sp macro="" textlink="">
        <cdr:nvSpPr>
          <cdr:cNvPr id="5" name="Rectangle 4"/>
          <cdr:cNvSpPr/>
        </cdr:nvSpPr>
        <cdr:spPr>
          <a:xfrm xmlns:a="http://schemas.openxmlformats.org/drawingml/2006/main" rot="16200000">
            <a:off x="5446022" y="2231353"/>
            <a:ext cx="586120" cy="192201"/>
          </a:xfrm>
          <a:prstGeom xmlns:a="http://schemas.openxmlformats.org/drawingml/2006/main" prst="rect">
            <a:avLst/>
          </a:prstGeom>
          <a:noFill xmlns:a="http://schemas.openxmlformats.org/drawingml/2006/main"/>
          <a:effectLst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b="0" cap="none" spc="0">
                <a:ln w="12700">
                  <a:noFill/>
                  <a:prstDash val="solid"/>
                </a:ln>
                <a:solidFill>
                  <a:schemeClr val="tx1"/>
                </a:solidFill>
                <a:effectLst/>
                <a:latin typeface="Verdana"/>
                <a:cs typeface="Verdana"/>
              </a:rPr>
              <a:t>Norway</a:t>
            </a:r>
          </a:p>
        </cdr:txBody>
      </cdr:sp>
    </cdr:grpSp>
  </cdr:relSizeAnchor>
</c:userShapes>
</file>

<file path=ppt/drawings/drawing4.xml><?xml version="1.0" encoding="utf-8"?>
<c:userShapes xmlns:c="http://schemas.openxmlformats.org/drawingml/2006/chart">
  <cdr:relSizeAnchor xmlns:cdr="http://schemas.openxmlformats.org/drawingml/2006/chartDrawing">
    <cdr:from>
      <cdr:x>0.68704</cdr:x>
      <cdr:y>0.49859</cdr:y>
    </cdr:from>
    <cdr:to>
      <cdr:x>0.72911</cdr:x>
      <cdr:y>0.71329</cdr:y>
    </cdr:to>
    <cdr:sp macro="" textlink="">
      <cdr:nvSpPr>
        <cdr:cNvPr id="2" name="Rectangle 1"/>
        <cdr:cNvSpPr/>
      </cdr:nvSpPr>
      <cdr:spPr>
        <a:xfrm xmlns:a="http://schemas.openxmlformats.org/drawingml/2006/main" rot="18690109">
          <a:off x="4449646" y="2604314"/>
          <a:ext cx="974741" cy="293331"/>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p xmlns:a="http://schemas.openxmlformats.org/drawingml/2006/main">
          <a:pPr algn="ctr"/>
          <a:r>
            <a:rPr lang="en-US" sz="900" b="0" cap="none" spc="0" dirty="0">
              <a:ln w="12700">
                <a:noFill/>
                <a:prstDash val="solid"/>
              </a:ln>
              <a:solidFill>
                <a:srgbClr val="000000"/>
              </a:solidFill>
              <a:effectLst/>
              <a:latin typeface="Verdana"/>
              <a:cs typeface="Verdana"/>
            </a:rPr>
            <a:t>Argentina</a:t>
          </a:r>
        </a:p>
      </cdr:txBody>
    </cdr:sp>
  </cdr:relSizeAnchor>
  <cdr:relSizeAnchor xmlns:cdr="http://schemas.openxmlformats.org/drawingml/2006/chartDrawing">
    <cdr:from>
      <cdr:x>0.76319</cdr:x>
      <cdr:y>0.74744</cdr:y>
    </cdr:from>
    <cdr:to>
      <cdr:x>0.87069</cdr:x>
      <cdr:y>0.81386</cdr:y>
    </cdr:to>
    <cdr:sp macro="" textlink="">
      <cdr:nvSpPr>
        <cdr:cNvPr id="3" name="Rectangle 2"/>
        <cdr:cNvSpPr/>
      </cdr:nvSpPr>
      <cdr:spPr>
        <a:xfrm xmlns:a="http://schemas.openxmlformats.org/drawingml/2006/main" rot="20480882">
          <a:off x="5321296" y="3393395"/>
          <a:ext cx="749538" cy="301548"/>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dirty="0">
              <a:ln w="12700">
                <a:noFill/>
                <a:prstDash val="solid"/>
              </a:ln>
              <a:solidFill>
                <a:srgbClr val="000000"/>
              </a:solidFill>
              <a:effectLst/>
              <a:latin typeface="Verdana"/>
              <a:cs typeface="Verdana"/>
            </a:rPr>
            <a:t>Greece</a:t>
          </a:r>
        </a:p>
      </cdr:txBody>
    </cdr:sp>
  </cdr:relSizeAnchor>
  <cdr:relSizeAnchor xmlns:cdr="http://schemas.openxmlformats.org/drawingml/2006/chartDrawing">
    <cdr:from>
      <cdr:x>0.47917</cdr:x>
      <cdr:y>0.3655</cdr:y>
    </cdr:from>
    <cdr:to>
      <cdr:x>0.58346</cdr:x>
      <cdr:y>0.43174</cdr:y>
    </cdr:to>
    <cdr:sp macro="" textlink="">
      <cdr:nvSpPr>
        <cdr:cNvPr id="15" name="Freeform 14"/>
        <cdr:cNvSpPr/>
      </cdr:nvSpPr>
      <cdr:spPr>
        <a:xfrm xmlns:a="http://schemas.openxmlformats.org/drawingml/2006/main">
          <a:off x="3340984" y="1659375"/>
          <a:ext cx="727164" cy="300725"/>
        </a:xfrm>
        <a:custGeom xmlns:a="http://schemas.openxmlformats.org/drawingml/2006/main">
          <a:avLst/>
          <a:gdLst>
            <a:gd name="connsiteX0" fmla="*/ 0 w 584200"/>
            <a:gd name="connsiteY0" fmla="*/ 0 h 830993"/>
            <a:gd name="connsiteX1" fmla="*/ 444500 w 584200"/>
            <a:gd name="connsiteY1" fmla="*/ 825500 h 830993"/>
            <a:gd name="connsiteX2" fmla="*/ 584200 w 584200"/>
            <a:gd name="connsiteY2" fmla="*/ 381000 h 830993"/>
          </a:gdLst>
          <a:ahLst/>
          <a:cxnLst>
            <a:cxn ang="0">
              <a:pos x="connsiteX0" y="connsiteY0"/>
            </a:cxn>
            <a:cxn ang="0">
              <a:pos x="connsiteX1" y="connsiteY1"/>
            </a:cxn>
            <a:cxn ang="0">
              <a:pos x="connsiteX2" y="connsiteY2"/>
            </a:cxn>
          </a:cxnLst>
          <a:rect l="l" t="t" r="r" b="b"/>
          <a:pathLst>
            <a:path w="584200" h="830993">
              <a:moveTo>
                <a:pt x="0" y="0"/>
              </a:moveTo>
              <a:cubicBezTo>
                <a:pt x="173566" y="381000"/>
                <a:pt x="347133" y="762000"/>
                <a:pt x="444500" y="825500"/>
              </a:cubicBezTo>
              <a:cubicBezTo>
                <a:pt x="541867" y="889000"/>
                <a:pt x="584200" y="381000"/>
                <a:pt x="584200" y="381000"/>
              </a:cubicBezTo>
            </a:path>
          </a:pathLst>
        </a:custGeom>
        <a:ln xmlns:a="http://schemas.openxmlformats.org/drawingml/2006/main" w="12700" cmpd="sng">
          <a:solidFill>
            <a:schemeClr val="tx1"/>
          </a:solidFill>
          <a:headEnd type="none"/>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0.32302</cdr:x>
      <cdr:y>0.29971</cdr:y>
    </cdr:from>
    <cdr:to>
      <cdr:x>0.60392</cdr:x>
      <cdr:y>0.36614</cdr:y>
    </cdr:to>
    <cdr:sp macro="" textlink="">
      <cdr:nvSpPr>
        <cdr:cNvPr id="16" name="Rectangle 15"/>
        <cdr:cNvSpPr/>
      </cdr:nvSpPr>
      <cdr:spPr>
        <a:xfrm xmlns:a="http://schemas.openxmlformats.org/drawingml/2006/main">
          <a:off x="1772225" y="1041400"/>
          <a:ext cx="1541145" cy="230832"/>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a:ln w="12700">
                <a:noFill/>
                <a:prstDash val="solid"/>
              </a:ln>
              <a:solidFill>
                <a:srgbClr val="000000"/>
              </a:solidFill>
              <a:effectLst/>
              <a:latin typeface="Verdana"/>
              <a:cs typeface="Verdana"/>
            </a:rPr>
            <a:t>Greece</a:t>
          </a:r>
          <a:r>
            <a:rPr lang="en-US" sz="900" b="0" cap="none" spc="0" baseline="0">
              <a:ln w="12700">
                <a:noFill/>
                <a:prstDash val="solid"/>
              </a:ln>
              <a:solidFill>
                <a:srgbClr val="000000"/>
              </a:solidFill>
              <a:effectLst/>
              <a:latin typeface="Verdana"/>
              <a:cs typeface="Verdana"/>
            </a:rPr>
            <a:t> Historical Trend</a:t>
          </a:r>
          <a:endParaRPr lang="en-US" sz="900" b="0" cap="none" spc="0">
            <a:ln w="12700">
              <a:noFill/>
              <a:prstDash val="solid"/>
            </a:ln>
            <a:solidFill>
              <a:srgbClr val="000000"/>
            </a:solidFill>
            <a:effectLst/>
            <a:latin typeface="Verdana"/>
            <a:cs typeface="Verdana"/>
          </a:endParaRPr>
        </a:p>
      </cdr:txBody>
    </cdr:sp>
  </cdr:relSizeAnchor>
  <cdr:relSizeAnchor xmlns:cdr="http://schemas.openxmlformats.org/drawingml/2006/chartDrawing">
    <cdr:from>
      <cdr:x>0.45104</cdr:x>
      <cdr:y>0.09868</cdr:y>
    </cdr:from>
    <cdr:to>
      <cdr:x>0.76042</cdr:x>
      <cdr:y>0.16512</cdr:y>
    </cdr:to>
    <cdr:sp macro="" textlink="">
      <cdr:nvSpPr>
        <cdr:cNvPr id="17" name="Rectangle 16"/>
        <cdr:cNvSpPr/>
      </cdr:nvSpPr>
      <cdr:spPr>
        <a:xfrm xmlns:a="http://schemas.openxmlformats.org/drawingml/2006/main">
          <a:off x="2474594" y="342900"/>
          <a:ext cx="1697362" cy="230832"/>
        </a:xfrm>
        <a:prstGeom xmlns:a="http://schemas.openxmlformats.org/drawingml/2006/main" prst="rect">
          <a:avLst/>
        </a:prstGeom>
        <a:noFill xmlns:a="http://schemas.openxmlformats.org/drawingml/2006/main"/>
      </cdr:spPr>
      <cdr:txBody>
        <a:bodyPr xmlns:a="http://schemas.openxmlformats.org/drawingml/2006/main" wrap="none" lIns="91440" tIns="45720" rIns="91440" bIns="4572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0" cap="none" spc="0" baseline="0">
              <a:ln w="12700">
                <a:noFill/>
                <a:prstDash val="solid"/>
              </a:ln>
              <a:solidFill>
                <a:srgbClr val="000000"/>
              </a:solidFill>
              <a:effectLst/>
              <a:latin typeface="Verdana"/>
              <a:cs typeface="Verdana"/>
            </a:rPr>
            <a:t>Argentina Historical Trend</a:t>
          </a:r>
          <a:endParaRPr lang="en-US" sz="900" b="0" cap="none" spc="0">
            <a:ln w="12700">
              <a:noFill/>
              <a:prstDash val="solid"/>
            </a:ln>
            <a:solidFill>
              <a:srgbClr val="000000"/>
            </a:solidFill>
            <a:effectLst/>
            <a:latin typeface="Verdana"/>
            <a:cs typeface="Verdana"/>
          </a:endParaRPr>
        </a:p>
      </cdr:txBody>
    </cdr:sp>
  </cdr:relSizeAnchor>
  <cdr:relSizeAnchor xmlns:cdr="http://schemas.openxmlformats.org/drawingml/2006/chartDrawing">
    <cdr:from>
      <cdr:x>0.625</cdr:x>
      <cdr:y>0.17544</cdr:y>
    </cdr:from>
    <cdr:to>
      <cdr:x>0.7037</cdr:x>
      <cdr:y>0.31067</cdr:y>
    </cdr:to>
    <cdr:cxnSp macro="">
      <cdr:nvCxnSpPr>
        <cdr:cNvPr id="19" name="Straight Arrow Connector 18"/>
        <cdr:cNvCxnSpPr/>
      </cdr:nvCxnSpPr>
      <cdr:spPr>
        <a:xfrm xmlns:a="http://schemas.openxmlformats.org/drawingml/2006/main">
          <a:off x="3429000" y="609600"/>
          <a:ext cx="431800" cy="469900"/>
        </a:xfrm>
        <a:prstGeom xmlns:a="http://schemas.openxmlformats.org/drawingml/2006/main" prst="straightConnector1">
          <a:avLst/>
        </a:prstGeom>
        <a:ln xmlns:a="http://schemas.openxmlformats.org/drawingml/2006/main" w="12700" cmpd="sng">
          <a:solidFill>
            <a:srgbClr val="000000"/>
          </a:solidFill>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0.62151</cdr:x>
      <cdr:y>0.91761</cdr:y>
    </cdr:from>
    <cdr:to>
      <cdr:x>0.98853</cdr:x>
      <cdr:y>1</cdr:y>
    </cdr:to>
    <cdr:sp macro="" textlink="">
      <cdr:nvSpPr>
        <cdr:cNvPr id="2" name="TextBox 1"/>
        <cdr:cNvSpPr txBox="1"/>
      </cdr:nvSpPr>
      <cdr:spPr>
        <a:xfrm xmlns:a="http://schemas.openxmlformats.org/drawingml/2006/main">
          <a:off x="4129089" y="3076574"/>
          <a:ext cx="2438400"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Projections</a:t>
          </a:r>
        </a:p>
      </cdr:txBody>
    </cdr:sp>
  </cdr:relSizeAnchor>
  <cdr:relSizeAnchor xmlns:cdr="http://schemas.openxmlformats.org/drawingml/2006/chartDrawing">
    <cdr:from>
      <cdr:x>0.62724</cdr:x>
      <cdr:y>0.91761</cdr:y>
    </cdr:from>
    <cdr:to>
      <cdr:x>0.97419</cdr:x>
      <cdr:y>0.91761</cdr:y>
    </cdr:to>
    <cdr:cxnSp macro="">
      <cdr:nvCxnSpPr>
        <cdr:cNvPr id="4" name="Straight Arrow Connector 3"/>
        <cdr:cNvCxnSpPr/>
      </cdr:nvCxnSpPr>
      <cdr:spPr>
        <a:xfrm xmlns:a="http://schemas.openxmlformats.org/drawingml/2006/main">
          <a:off x="4167189" y="3076575"/>
          <a:ext cx="2305050" cy="0"/>
        </a:xfrm>
        <a:prstGeom xmlns:a="http://schemas.openxmlformats.org/drawingml/2006/main" prst="straightConnector1">
          <a:avLst/>
        </a:prstGeom>
        <a:ln xmlns:a="http://schemas.openxmlformats.org/drawingml/2006/main">
          <a:prstDash val="dash"/>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E72C296-CDC9-4A97-9F73-F3011E5B6FA1}" type="datetimeFigureOut">
              <a:rPr lang="en-US" smtClean="0"/>
              <a:t>1/8/13</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1D4F06C-734E-4CCD-9E3A-998D58D258CF}" type="slidenum">
              <a:rPr lang="en-US" smtClean="0"/>
              <a:t>‹#›</a:t>
            </a:fld>
            <a:endParaRPr lang="en-US"/>
          </a:p>
        </p:txBody>
      </p:sp>
    </p:spTree>
    <p:extLst>
      <p:ext uri="{BB962C8B-B14F-4D97-AF65-F5344CB8AC3E}">
        <p14:creationId xmlns:p14="http://schemas.microsoft.com/office/powerpoint/2010/main" val="9641423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81432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6423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0142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8125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1522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4239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31002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942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7804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921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12470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3000">
              <a:schemeClr val="accent1">
                <a:lumMod val="20000"/>
                <a:lumOff val="80000"/>
              </a:schemeClr>
            </a:gs>
            <a:gs pos="0">
              <a:schemeClr val="tx2">
                <a:lumMod val="40000"/>
                <a:lumOff val="60000"/>
              </a:schemeClr>
            </a:gs>
            <a:gs pos="88000">
              <a:schemeClr val="bg1"/>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8F6AB-105A-1645-B8C9-D14C54952F19}" type="datetimeFigureOut">
              <a:rPr lang="en-US" smtClean="0">
                <a:solidFill>
                  <a:prstClr val="black">
                    <a:tint val="75000"/>
                  </a:prstClr>
                </a:solidFill>
                <a:latin typeface="Calibri"/>
              </a:rPr>
              <a:pPr/>
              <a:t>1/8/13</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0EEA2-B88B-3A48-801C-732E35CFB95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32904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omments" Target="../comments/commen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omments" Target="../comments/commen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92225"/>
            <a:ext cx="8470900" cy="2860675"/>
          </a:xfrm>
        </p:spPr>
        <p:txBody>
          <a:bodyPr>
            <a:normAutofit/>
          </a:bodyPr>
          <a:lstStyle/>
          <a:p>
            <a:r>
              <a:rPr lang="en-US" b="1" dirty="0" smtClean="0">
                <a:latin typeface="Times New Roman"/>
                <a:cs typeface="Times New Roman"/>
              </a:rPr>
              <a:t>The Eurozone Crisis:</a:t>
            </a:r>
            <a:br>
              <a:rPr lang="en-US" b="1" dirty="0" smtClean="0">
                <a:latin typeface="Times New Roman"/>
                <a:cs typeface="Times New Roman"/>
              </a:rPr>
            </a:br>
            <a:r>
              <a:rPr lang="en-US" sz="3800" b="1" dirty="0" smtClean="0">
                <a:latin typeface="Times New Roman"/>
                <a:cs typeface="Times New Roman"/>
              </a:rPr>
              <a:t>Unnecessary and Self-Inflicted</a:t>
            </a:r>
            <a:br>
              <a:rPr lang="en-US" sz="3800" b="1" dirty="0" smtClean="0">
                <a:latin typeface="Times New Roman"/>
                <a:cs typeface="Times New Roman"/>
              </a:rPr>
            </a:br>
            <a:r>
              <a:rPr lang="en-US" sz="3200" i="1" dirty="0" smtClean="0">
                <a:latin typeface="Times New Roman"/>
                <a:cs typeface="Times New Roman"/>
              </a:rPr>
              <a:t> April 2013</a:t>
            </a:r>
            <a:endParaRPr lang="en-US" sz="3200" i="1" dirty="0">
              <a:latin typeface="Times New Roman"/>
              <a:cs typeface="Times New Roman"/>
            </a:endParaRPr>
          </a:p>
        </p:txBody>
      </p:sp>
      <p:sp>
        <p:nvSpPr>
          <p:cNvPr id="3" name="Subtitle 2"/>
          <p:cNvSpPr>
            <a:spLocks noGrp="1"/>
          </p:cNvSpPr>
          <p:nvPr>
            <p:ph type="subTitle" idx="1"/>
          </p:nvPr>
        </p:nvSpPr>
        <p:spPr>
          <a:xfrm>
            <a:off x="850900" y="4532364"/>
            <a:ext cx="7404100" cy="1752600"/>
          </a:xfrm>
        </p:spPr>
        <p:txBody>
          <a:bodyPr>
            <a:normAutofit/>
          </a:bodyPr>
          <a:lstStyle/>
          <a:p>
            <a:r>
              <a:rPr lang="en-US" sz="2800" dirty="0" smtClean="0">
                <a:solidFill>
                  <a:srgbClr val="000000"/>
                </a:solidFill>
                <a:latin typeface="Times New Roman"/>
                <a:cs typeface="Times New Roman"/>
              </a:rPr>
              <a:t>Mark </a:t>
            </a:r>
            <a:r>
              <a:rPr lang="en-US" sz="2800" dirty="0" err="1" smtClean="0">
                <a:solidFill>
                  <a:srgbClr val="000000"/>
                </a:solidFill>
                <a:latin typeface="Times New Roman"/>
                <a:cs typeface="Times New Roman"/>
              </a:rPr>
              <a:t>Weisbrot</a:t>
            </a:r>
            <a:endParaRPr lang="en-US" sz="2800" dirty="0" smtClean="0">
              <a:solidFill>
                <a:srgbClr val="000000"/>
              </a:solidFill>
              <a:latin typeface="Times New Roman"/>
              <a:cs typeface="Times New Roman"/>
            </a:endParaRPr>
          </a:p>
          <a:p>
            <a:r>
              <a:rPr lang="en-US" sz="2800" dirty="0" smtClean="0">
                <a:solidFill>
                  <a:srgbClr val="000000"/>
                </a:solidFill>
                <a:latin typeface="Times New Roman"/>
                <a:cs typeface="Times New Roman"/>
              </a:rPr>
              <a:t>Center for Economic and Policy Research</a:t>
            </a:r>
          </a:p>
          <a:p>
            <a:r>
              <a:rPr lang="en-US" sz="1800" dirty="0" err="1" smtClean="0">
                <a:solidFill>
                  <a:srgbClr val="000000"/>
                </a:solidFill>
                <a:latin typeface="Times New Roman"/>
                <a:cs typeface="Times New Roman"/>
              </a:rPr>
              <a:t>www.cepr.net</a:t>
            </a:r>
            <a:endParaRPr lang="en-US" sz="1800" dirty="0">
              <a:solidFill>
                <a:srgbClr val="000000"/>
              </a:solidFill>
              <a:latin typeface="Times New Roman"/>
              <a:cs typeface="Times New Roman"/>
            </a:endParaRPr>
          </a:p>
        </p:txBody>
      </p:sp>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126"/>
          <a:stretch/>
        </p:blipFill>
        <p:spPr bwMode="auto">
          <a:xfrm>
            <a:off x="0" y="0"/>
            <a:ext cx="507981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92722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276580" cy="553998"/>
          </a:xfrm>
          <a:prstGeom prst="rect">
            <a:avLst/>
          </a:prstGeom>
          <a:noFill/>
        </p:spPr>
        <p:txBody>
          <a:bodyPr wrap="none" rtlCol="0">
            <a:spAutoFit/>
          </a:bodyPr>
          <a:lstStyle/>
          <a:p>
            <a:r>
              <a:rPr lang="en-US" sz="3000" b="1" dirty="0" smtClean="0">
                <a:latin typeface="Garamond"/>
                <a:cs typeface="Garamond"/>
              </a:rPr>
              <a:t>Portugal: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4137543" cy="338554"/>
          </a:xfrm>
          <a:prstGeom prst="rect">
            <a:avLst/>
          </a:prstGeom>
          <a:noFill/>
        </p:spPr>
        <p:txBody>
          <a:bodyPr wrap="none" rtlCol="0">
            <a:spAutoFit/>
          </a:bodyPr>
          <a:lstStyle/>
          <a:p>
            <a:r>
              <a:rPr lang="en-US" sz="1600" dirty="0" smtClean="0">
                <a:latin typeface="Garamond"/>
                <a:cs typeface="Garamond"/>
              </a:rPr>
              <a:t>Source: IMF WEO. 2012 Article IV Consultation.</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2794086884"/>
              </p:ext>
            </p:extLst>
          </p:nvPr>
        </p:nvGraphicFramePr>
        <p:xfrm>
          <a:off x="1219200" y="2705100"/>
          <a:ext cx="6623050" cy="1447800"/>
        </p:xfrm>
        <a:graphic>
          <a:graphicData uri="http://schemas.openxmlformats.org/drawingml/2006/table">
            <a:tbl>
              <a:tblPr/>
              <a:tblGrid>
                <a:gridCol w="179705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-10.2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-9.8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4.4</a:t>
                      </a:r>
                      <a:endParaRPr lang="en-US" sz="1500" b="0" i="0" u="none" strike="noStrike" dirty="0">
                        <a:solidFill>
                          <a:srgbClr val="000000"/>
                        </a:solidFill>
                        <a:effectLst/>
                        <a:latin typeface="Garamond"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7.3</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7.0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0.4</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a:t>
                      </a:r>
                      <a:r>
                        <a:rPr lang="en-US" sz="1500" b="0" i="0" u="none" strike="noStrike" dirty="0" smtClean="0">
                          <a:solidFill>
                            <a:srgbClr val="000000"/>
                          </a:solidFill>
                          <a:effectLst/>
                          <a:latin typeface="Garamond" pitchFamily="18" charset="0"/>
                        </a:rPr>
                        <a:t>0.8</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2.8</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2.9</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4.0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effectLst/>
                          <a:latin typeface="Garamond" pitchFamily="18" charset="0"/>
                        </a:rPr>
                        <a:t>4.2</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57.8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58.6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63.7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67.4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79.0</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88.9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113.2</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55.7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57.5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68.3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71.6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83.1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93.3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smtClean="0">
                          <a:solidFill>
                            <a:srgbClr val="000000"/>
                          </a:solidFill>
                          <a:effectLst/>
                          <a:latin typeface="Garamond" pitchFamily="18" charset="0"/>
                        </a:rPr>
                        <a:t>108.1</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smtClean="0">
                          <a:solidFill>
                            <a:srgbClr val="000000"/>
                          </a:solidFill>
                          <a:effectLst/>
                          <a:latin typeface="Garamond" pitchFamily="18" charset="0"/>
                        </a:rPr>
                        <a:t>120.0</a:t>
                      </a:r>
                      <a:endParaRPr lang="en-US" sz="1500" b="0" i="0" u="none" strike="noStrike" dirty="0">
                        <a:solidFill>
                          <a:srgbClr val="000000"/>
                        </a:solidFill>
                        <a:effectLst/>
                        <a:latin typeface="Garamond"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58040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883653" cy="553998"/>
          </a:xfrm>
          <a:prstGeom prst="rect">
            <a:avLst/>
          </a:prstGeom>
          <a:noFill/>
        </p:spPr>
        <p:txBody>
          <a:bodyPr wrap="none" rtlCol="0">
            <a:spAutoFit/>
          </a:bodyPr>
          <a:lstStyle/>
          <a:p>
            <a:r>
              <a:rPr lang="en-US" sz="3000" b="1" dirty="0" smtClean="0">
                <a:latin typeface="Garamond"/>
                <a:cs typeface="Garamond"/>
              </a:rPr>
              <a:t>Eurozone Fiscal Deficits (avg. 2005-2007)</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 (Deficit Shown as Positive)</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6" name="Chart 5"/>
          <p:cNvGraphicFramePr>
            <a:graphicFrameLocks noChangeAspect="1"/>
          </p:cNvGraphicFramePr>
          <p:nvPr>
            <p:extLst>
              <p:ext uri="{D42A27DB-BD31-4B8C-83A1-F6EECF244321}">
                <p14:modId xmlns:p14="http://schemas.microsoft.com/office/powerpoint/2010/main" val="2949817227"/>
              </p:ext>
            </p:extLst>
          </p:nvPr>
        </p:nvGraphicFramePr>
        <p:xfrm>
          <a:off x="896938" y="1371600"/>
          <a:ext cx="7350125"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76653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070630" cy="553998"/>
          </a:xfrm>
          <a:prstGeom prst="rect">
            <a:avLst/>
          </a:prstGeom>
          <a:noFill/>
        </p:spPr>
        <p:txBody>
          <a:bodyPr wrap="none" rtlCol="0">
            <a:spAutoFit/>
          </a:bodyPr>
          <a:lstStyle/>
          <a:p>
            <a:r>
              <a:rPr lang="en-US" sz="3000" b="1" dirty="0" smtClean="0">
                <a:latin typeface="Garamond"/>
                <a:cs typeface="Garamond"/>
              </a:rPr>
              <a:t>Eurozone Net Debt (avg. 2005-2007)</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8" name="Chart 7"/>
          <p:cNvGraphicFramePr>
            <a:graphicFrameLocks noChangeAspect="1"/>
          </p:cNvGraphicFramePr>
          <p:nvPr>
            <p:extLst>
              <p:ext uri="{D42A27DB-BD31-4B8C-83A1-F6EECF244321}">
                <p14:modId xmlns:p14="http://schemas.microsoft.com/office/powerpoint/2010/main" val="1955018548"/>
              </p:ext>
            </p:extLst>
          </p:nvPr>
        </p:nvGraphicFramePr>
        <p:xfrm>
          <a:off x="1072455" y="1371600"/>
          <a:ext cx="699909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5306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09988" y="121171"/>
            <a:ext cx="5432027"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Eurozone back in recession</a:t>
            </a:r>
            <a:endParaRPr lang="en-US" sz="3500" b="1" dirty="0">
              <a:solidFill>
                <a:srgbClr val="000000"/>
              </a:solidFill>
              <a:latin typeface="Garamond"/>
              <a:cs typeface="Garamond"/>
            </a:endParaRPr>
          </a:p>
        </p:txBody>
      </p:sp>
      <p:sp>
        <p:nvSpPr>
          <p:cNvPr id="5" name="TextBox 4"/>
          <p:cNvSpPr txBox="1"/>
          <p:nvPr/>
        </p:nvSpPr>
        <p:spPr>
          <a:xfrm>
            <a:off x="837645" y="1488346"/>
            <a:ext cx="7125256" cy="138499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Last 5 quarters of real growth were negative.</a:t>
            </a:r>
          </a:p>
          <a:p>
            <a:pPr marL="457200" indent="-457200">
              <a:buFont typeface="Arial"/>
              <a:buChar char="•"/>
            </a:pPr>
            <a:r>
              <a:rPr lang="en-US" sz="2800" dirty="0" smtClean="0">
                <a:solidFill>
                  <a:srgbClr val="000000"/>
                </a:solidFill>
                <a:latin typeface="Garamond"/>
                <a:cs typeface="Garamond"/>
              </a:rPr>
              <a:t>Why?</a:t>
            </a:r>
          </a:p>
          <a:p>
            <a:pPr marL="457200" indent="-457200">
              <a:buFont typeface="Arial"/>
              <a:buChar char="•"/>
            </a:pPr>
            <a:r>
              <a:rPr lang="en-US" sz="2800" dirty="0" smtClean="0">
                <a:solidFill>
                  <a:srgbClr val="000000"/>
                </a:solidFill>
                <a:latin typeface="Garamond"/>
                <a:cs typeface="Garamond"/>
              </a:rPr>
              <a:t>Pro-cyclical policy:</a:t>
            </a:r>
          </a:p>
        </p:txBody>
      </p:sp>
    </p:spTree>
    <p:extLst>
      <p:ext uri="{BB962C8B-B14F-4D97-AF65-F5344CB8AC3E}">
        <p14:creationId xmlns:p14="http://schemas.microsoft.com/office/powerpoint/2010/main" val="3170961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6382088" cy="553998"/>
          </a:xfrm>
          <a:prstGeom prst="rect">
            <a:avLst/>
          </a:prstGeom>
          <a:noFill/>
        </p:spPr>
        <p:txBody>
          <a:bodyPr wrap="none" rtlCol="0">
            <a:spAutoFit/>
          </a:bodyPr>
          <a:lstStyle/>
          <a:p>
            <a:r>
              <a:rPr lang="en-US" sz="3000" b="1" dirty="0" smtClean="0">
                <a:latin typeface="Garamond"/>
                <a:cs typeface="Garamond"/>
              </a:rPr>
              <a:t>Growth and Austerity in the Eurozone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2008-2012</a:t>
            </a:r>
            <a:endParaRPr lang="en-US" dirty="0">
              <a:latin typeface="Garamond"/>
              <a:cs typeface="Garamond"/>
            </a:endParaRPr>
          </a:p>
        </p:txBody>
      </p:sp>
      <p:sp>
        <p:nvSpPr>
          <p:cNvPr id="11" name="TextBox 10"/>
          <p:cNvSpPr txBox="1"/>
          <p:nvPr/>
        </p:nvSpPr>
        <p:spPr>
          <a:xfrm>
            <a:off x="1465273" y="5715000"/>
            <a:ext cx="3117260" cy="338554"/>
          </a:xfrm>
          <a:prstGeom prst="rect">
            <a:avLst/>
          </a:prstGeom>
          <a:noFill/>
        </p:spPr>
        <p:txBody>
          <a:bodyPr wrap="none" rtlCol="0">
            <a:spAutoFit/>
          </a:bodyPr>
          <a:lstStyle/>
          <a:p>
            <a:r>
              <a:rPr lang="en-US" sz="1600" dirty="0" smtClean="0">
                <a:latin typeface="Garamond"/>
                <a:cs typeface="Garamond"/>
              </a:rPr>
              <a:t>Source: IMF WEO and Martin Wolf.</a:t>
            </a:r>
            <a:endParaRPr lang="en-US" sz="1600" dirty="0">
              <a:latin typeface="Garamond"/>
              <a:cs typeface="Garamond"/>
            </a:endParaRPr>
          </a:p>
        </p:txBody>
      </p:sp>
      <p:graphicFrame>
        <p:nvGraphicFramePr>
          <p:cNvPr id="14" name="Chart 13"/>
          <p:cNvGraphicFramePr>
            <a:graphicFrameLocks/>
          </p:cNvGraphicFramePr>
          <p:nvPr>
            <p:extLst>
              <p:ext uri="{D42A27DB-BD31-4B8C-83A1-F6EECF244321}">
                <p14:modId xmlns:p14="http://schemas.microsoft.com/office/powerpoint/2010/main" val="3030403792"/>
              </p:ext>
            </p:extLst>
          </p:nvPr>
        </p:nvGraphicFramePr>
        <p:xfrm>
          <a:off x="802433" y="1090908"/>
          <a:ext cx="7539135" cy="46761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65466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836965" cy="553998"/>
          </a:xfrm>
          <a:prstGeom prst="rect">
            <a:avLst/>
          </a:prstGeom>
          <a:noFill/>
        </p:spPr>
        <p:txBody>
          <a:bodyPr wrap="none" rtlCol="0">
            <a:spAutoFit/>
          </a:bodyPr>
          <a:lstStyle/>
          <a:p>
            <a:r>
              <a:rPr lang="en-US" sz="3000" b="1" dirty="0" smtClean="0">
                <a:latin typeface="Garamond"/>
                <a:cs typeface="Garamond"/>
              </a:rPr>
              <a:t>Unemployment in Eurozone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2005-current</a:t>
            </a:r>
            <a:endParaRPr lang="en-US" dirty="0">
              <a:latin typeface="Garamond"/>
              <a:cs typeface="Garamond"/>
            </a:endParaRPr>
          </a:p>
        </p:txBody>
      </p:sp>
      <p:sp>
        <p:nvSpPr>
          <p:cNvPr id="11" name="TextBox 10"/>
          <p:cNvSpPr txBox="1"/>
          <p:nvPr/>
        </p:nvSpPr>
        <p:spPr>
          <a:xfrm>
            <a:off x="1465273" y="5715000"/>
            <a:ext cx="1553630"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1985617496"/>
              </p:ext>
            </p:extLst>
          </p:nvPr>
        </p:nvGraphicFramePr>
        <p:xfrm>
          <a:off x="1341800" y="1443666"/>
          <a:ext cx="6629034" cy="39774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05064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821302" y="121171"/>
            <a:ext cx="580942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Compare to Europe and ECB</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Note the political irony: Europe has bigger left, socialist parties, but much more right-wing fiscal and monetary policy.</a:t>
            </a:r>
          </a:p>
          <a:p>
            <a:pPr marL="457200" indent="-457200">
              <a:buFont typeface="Arial"/>
              <a:buChar char="•"/>
            </a:pPr>
            <a:r>
              <a:rPr lang="en-US" sz="2800" dirty="0">
                <a:solidFill>
                  <a:srgbClr val="000000"/>
                </a:solidFill>
                <a:latin typeface="Garamond"/>
                <a:cs typeface="Garamond"/>
              </a:rPr>
              <a:t>(</a:t>
            </a:r>
            <a:r>
              <a:rPr lang="en-US" sz="2800" dirty="0" smtClean="0">
                <a:solidFill>
                  <a:srgbClr val="000000"/>
                </a:solidFill>
                <a:latin typeface="Garamond"/>
                <a:cs typeface="Garamond"/>
              </a:rPr>
              <a:t>More on this topic later.)</a:t>
            </a:r>
          </a:p>
          <a:p>
            <a:pPr marL="457200" indent="-457200">
              <a:buFont typeface="Arial"/>
              <a:buChar char="•"/>
            </a:pPr>
            <a:r>
              <a:rPr lang="en-US" sz="2800" dirty="0" smtClean="0">
                <a:solidFill>
                  <a:srgbClr val="000000"/>
                </a:solidFill>
                <a:latin typeface="Garamond"/>
                <a:cs typeface="Garamond"/>
              </a:rPr>
              <a:t>Result: U.S. still down about 10 million jobs; but economy is growing.</a:t>
            </a:r>
            <a:endParaRPr lang="en-US" sz="2800"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2.1% annual average GDP growth since June 2009 – not enough to get close to full employment, but a much better story than </a:t>
            </a:r>
            <a:r>
              <a:rPr lang="en-US" sz="2800" dirty="0" err="1" smtClean="0">
                <a:solidFill>
                  <a:srgbClr val="000000"/>
                </a:solidFill>
                <a:latin typeface="Garamond"/>
                <a:cs typeface="Garamond"/>
              </a:rPr>
              <a:t>eurozone</a:t>
            </a:r>
            <a:r>
              <a:rPr lang="en-US" sz="2800" dirty="0" smtClean="0">
                <a:solidFill>
                  <a:srgbClr val="000000"/>
                </a:solidFill>
                <a:latin typeface="Garamond"/>
                <a:cs typeface="Garamond"/>
              </a:rPr>
              <a:t> </a:t>
            </a:r>
          </a:p>
        </p:txBody>
      </p:sp>
    </p:spTree>
    <p:extLst>
      <p:ext uri="{BB962C8B-B14F-4D97-AF65-F5344CB8AC3E}">
        <p14:creationId xmlns:p14="http://schemas.microsoft.com/office/powerpoint/2010/main" val="88715980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30208" y="2693088"/>
            <a:ext cx="6683591"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The Case of Greece</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34689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63561" y="121171"/>
            <a:ext cx="5324858" cy="1169551"/>
          </a:xfrm>
          <a:prstGeom prst="rect">
            <a:avLst/>
          </a:prstGeom>
          <a:noFill/>
        </p:spPr>
        <p:txBody>
          <a:bodyPr wrap="none" rtlCol="0">
            <a:spAutoFit/>
          </a:bodyPr>
          <a:lstStyle/>
          <a:p>
            <a:pPr algn="ctr"/>
            <a:r>
              <a:rPr lang="en-US" sz="3500" b="1" dirty="0" smtClean="0">
                <a:solidFill>
                  <a:srgbClr val="000000"/>
                </a:solidFill>
                <a:latin typeface="Garamond"/>
                <a:cs typeface="Garamond"/>
              </a:rPr>
              <a:t>Most important Problem:</a:t>
            </a:r>
          </a:p>
          <a:p>
            <a:pPr algn="ctr"/>
            <a:r>
              <a:rPr lang="en-US" sz="3500" b="1" dirty="0" smtClean="0">
                <a:solidFill>
                  <a:srgbClr val="000000"/>
                </a:solidFill>
                <a:latin typeface="Garamond"/>
                <a:cs typeface="Garamond"/>
              </a:rPr>
              <a:t>Fiscal policy is pro-cyclical</a:t>
            </a:r>
            <a:endParaRPr lang="en-US" sz="3500" b="1" dirty="0">
              <a:solidFill>
                <a:srgbClr val="000000"/>
              </a:solidFill>
              <a:latin typeface="Garamond"/>
              <a:cs typeface="Garamond"/>
            </a:endParaRPr>
          </a:p>
        </p:txBody>
      </p:sp>
      <p:sp>
        <p:nvSpPr>
          <p:cNvPr id="5" name="TextBox 4"/>
          <p:cNvSpPr txBox="1"/>
          <p:nvPr/>
        </p:nvSpPr>
        <p:spPr>
          <a:xfrm>
            <a:off x="837645" y="1488346"/>
            <a:ext cx="7125256" cy="3108543"/>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2009-2013: Greece attempts to reduce debt, cutting its structural balance by 18.7 percent.</a:t>
            </a:r>
          </a:p>
          <a:p>
            <a:pPr marL="285750" indent="-285750">
              <a:buFont typeface="Arial"/>
              <a:buChar char="•"/>
            </a:pPr>
            <a:r>
              <a:rPr lang="en-US" sz="2800" dirty="0" smtClean="0">
                <a:solidFill>
                  <a:srgbClr val="000000"/>
                </a:solidFill>
                <a:latin typeface="Garamond"/>
                <a:cs typeface="Garamond"/>
              </a:rPr>
              <a:t>(For comparison: $2.9 trillion in the U.S.)</a:t>
            </a:r>
          </a:p>
          <a:p>
            <a:pPr marL="285750" indent="-285750">
              <a:buFont typeface="Arial"/>
              <a:buChar char="•"/>
            </a:pPr>
            <a:r>
              <a:rPr lang="en-US" sz="2800" dirty="0" smtClean="0">
                <a:solidFill>
                  <a:srgbClr val="000000"/>
                </a:solidFill>
                <a:latin typeface="Garamond"/>
                <a:cs typeface="Garamond"/>
              </a:rPr>
              <a:t>As the economy shrinks, it becomes harder to make the revenue targets</a:t>
            </a:r>
          </a:p>
          <a:p>
            <a:pPr marL="285750" indent="-285750">
              <a:buFont typeface="Arial"/>
              <a:buChar char="•"/>
            </a:pPr>
            <a:r>
              <a:rPr lang="en-US" sz="2800" dirty="0" smtClean="0">
                <a:solidFill>
                  <a:srgbClr val="000000"/>
                </a:solidFill>
                <a:latin typeface="Garamond"/>
                <a:cs typeface="Garamond"/>
              </a:rPr>
              <a:t>IMF has been way off in its projections and getting worse.</a:t>
            </a:r>
          </a:p>
        </p:txBody>
      </p:sp>
    </p:spTree>
    <p:extLst>
      <p:ext uri="{BB962C8B-B14F-4D97-AF65-F5344CB8AC3E}">
        <p14:creationId xmlns:p14="http://schemas.microsoft.com/office/powerpoint/2010/main" val="421392058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3031599"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Real GDP Projection</a:t>
            </a:r>
            <a:endParaRPr lang="en-US" sz="2500" b="1" dirty="0">
              <a:solidFill>
                <a:srgbClr val="000000"/>
              </a:solidFill>
              <a:latin typeface="Garamond"/>
              <a:cs typeface="Garamond"/>
            </a:endParaRPr>
          </a:p>
        </p:txBody>
      </p:sp>
      <p:sp>
        <p:nvSpPr>
          <p:cNvPr id="6" name="TextBox 5"/>
          <p:cNvSpPr txBox="1"/>
          <p:nvPr/>
        </p:nvSpPr>
        <p:spPr>
          <a:xfrm>
            <a:off x="474811" y="6144549"/>
            <a:ext cx="8469947" cy="369332"/>
          </a:xfrm>
          <a:prstGeom prst="rect">
            <a:avLst/>
          </a:prstGeom>
          <a:noFill/>
        </p:spPr>
        <p:txBody>
          <a:bodyPr wrap="none" rtlCol="0">
            <a:spAutoFit/>
          </a:bodyPr>
          <a:lstStyle/>
          <a:p>
            <a:r>
              <a:rPr lang="en-US" sz="1400" dirty="0" smtClean="0">
                <a:solidFill>
                  <a:srgbClr val="000000"/>
                </a:solidFill>
                <a:latin typeface="Garamond"/>
                <a:cs typeface="Garamond"/>
              </a:rPr>
              <a:t>Source: IMF various. Latest review is from January 2013, First and Second Reviews Under the Extended Arrangement</a:t>
            </a:r>
            <a:r>
              <a:rPr lang="en-US" dirty="0" smtClean="0">
                <a:solidFill>
                  <a:srgbClr val="000000"/>
                </a:solidFill>
                <a:latin typeface="Garamond"/>
                <a:cs typeface="Garamond"/>
              </a:rPr>
              <a:t>.</a:t>
            </a:r>
            <a:endParaRPr lang="en-US" dirty="0">
              <a:solidFill>
                <a:srgbClr val="000000"/>
              </a:solidFill>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2690977507"/>
              </p:ext>
            </p:extLst>
          </p:nvPr>
        </p:nvGraphicFramePr>
        <p:xfrm>
          <a:off x="904008" y="1028700"/>
          <a:ext cx="8099921" cy="53005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35320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87783" y="121171"/>
            <a:ext cx="5276423"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Debt crisis or policy crisis?</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r>
              <a:rPr lang="en-US" sz="2800" dirty="0" smtClean="0">
                <a:solidFill>
                  <a:srgbClr val="000000"/>
                </a:solidFill>
                <a:latin typeface="Garamond"/>
                <a:cs typeface="Garamond"/>
              </a:rPr>
              <a:t>Conventional wisdom: Eurozone </a:t>
            </a:r>
            <a:r>
              <a:rPr lang="en-US" sz="2800" b="1" dirty="0" smtClean="0">
                <a:solidFill>
                  <a:srgbClr val="000000"/>
                </a:solidFill>
                <a:latin typeface="Garamond"/>
                <a:cs typeface="Garamond"/>
              </a:rPr>
              <a:t>governments</a:t>
            </a:r>
            <a:r>
              <a:rPr lang="en-US" sz="2800" dirty="0" smtClean="0">
                <a:solidFill>
                  <a:srgbClr val="000000"/>
                </a:solidFill>
                <a:latin typeface="Garamond"/>
                <a:cs typeface="Garamond"/>
              </a:rPr>
              <a:t> have borrowed too much, must reduce debt (and therefore annual deficits) in order to get back to a sustainable debt level and restore growth.</a:t>
            </a:r>
          </a:p>
          <a:p>
            <a:endParaRPr lang="en-US" sz="2800" dirty="0">
              <a:solidFill>
                <a:srgbClr val="000000"/>
              </a:solidFill>
              <a:latin typeface="Garamond"/>
              <a:cs typeface="Garamond"/>
            </a:endParaRPr>
          </a:p>
          <a:p>
            <a:r>
              <a:rPr lang="en-US" sz="2800" dirty="0" smtClean="0">
                <a:solidFill>
                  <a:srgbClr val="000000"/>
                </a:solidFill>
                <a:latin typeface="Garamond"/>
                <a:cs typeface="Garamond"/>
              </a:rPr>
              <a:t>“Confidence fairies” (</a:t>
            </a:r>
            <a:r>
              <a:rPr lang="en-US" sz="2800" dirty="0" err="1" smtClean="0">
                <a:solidFill>
                  <a:srgbClr val="000000"/>
                </a:solidFill>
                <a:latin typeface="Garamond"/>
                <a:cs typeface="Garamond"/>
              </a:rPr>
              <a:t>Krugman</a:t>
            </a:r>
            <a:r>
              <a:rPr lang="en-US" sz="2800" dirty="0" smtClean="0">
                <a:solidFill>
                  <a:srgbClr val="000000"/>
                </a:solidFill>
                <a:latin typeface="Garamond"/>
                <a:cs typeface="Garamond"/>
              </a:rPr>
              <a:t>) – idea that reducing budget deficit will inspire so much confidence that growth improves</a:t>
            </a:r>
          </a:p>
          <a:p>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1692486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4622667"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Unemployment Rate Projections</a:t>
            </a:r>
            <a:endParaRPr lang="en-US" sz="2500" b="1" dirty="0">
              <a:solidFill>
                <a:srgbClr val="000000"/>
              </a:solidFill>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1124916436"/>
              </p:ext>
            </p:extLst>
          </p:nvPr>
        </p:nvGraphicFramePr>
        <p:xfrm>
          <a:off x="543984" y="1036600"/>
          <a:ext cx="7683936" cy="502829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74811" y="6144549"/>
            <a:ext cx="8469947" cy="369332"/>
          </a:xfrm>
          <a:prstGeom prst="rect">
            <a:avLst/>
          </a:prstGeom>
          <a:noFill/>
        </p:spPr>
        <p:txBody>
          <a:bodyPr wrap="none" rtlCol="0">
            <a:spAutoFit/>
          </a:bodyPr>
          <a:lstStyle/>
          <a:p>
            <a:r>
              <a:rPr lang="en-US" sz="1400" dirty="0" smtClean="0">
                <a:solidFill>
                  <a:srgbClr val="000000"/>
                </a:solidFill>
                <a:latin typeface="Garamond"/>
                <a:cs typeface="Garamond"/>
              </a:rPr>
              <a:t>Source: IMF various. Latest review is from January 2013, First and Second Reviews Under the Extended Arrangement</a:t>
            </a:r>
            <a:r>
              <a:rPr lang="en-US" dirty="0" smtClean="0">
                <a:solidFill>
                  <a:srgbClr val="000000"/>
                </a:solidFill>
                <a:latin typeface="Garamond"/>
                <a:cs typeface="Garamond"/>
              </a:rPr>
              <a:t>.</a:t>
            </a:r>
            <a:endParaRPr lang="en-US" dirty="0">
              <a:solidFill>
                <a:srgbClr val="000000"/>
              </a:solidFill>
              <a:latin typeface="Garamond"/>
              <a:cs typeface="Garamond"/>
            </a:endParaRPr>
          </a:p>
        </p:txBody>
      </p:sp>
    </p:spTree>
    <p:extLst>
      <p:ext uri="{BB962C8B-B14F-4D97-AF65-F5344CB8AC3E}">
        <p14:creationId xmlns:p14="http://schemas.microsoft.com/office/powerpoint/2010/main" val="343273048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495861" y="121171"/>
            <a:ext cx="446026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Economic costs so far:</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285750" indent="-285750">
              <a:buFont typeface="Arial"/>
              <a:buChar char="•"/>
            </a:pPr>
            <a:r>
              <a:rPr lang="en-US" sz="2800" dirty="0">
                <a:solidFill>
                  <a:srgbClr val="000000"/>
                </a:solidFill>
                <a:latin typeface="Garamond"/>
                <a:cs typeface="Garamond"/>
              </a:rPr>
              <a:t>Loss of 20.1 percent of GDP (among worst of past century’s financial </a:t>
            </a:r>
            <a:r>
              <a:rPr lang="en-US" sz="2800" dirty="0" smtClean="0">
                <a:solidFill>
                  <a:srgbClr val="000000"/>
                </a:solidFill>
                <a:latin typeface="Garamond"/>
                <a:cs typeface="Garamond"/>
              </a:rPr>
              <a:t>crises), 2008 </a:t>
            </a:r>
            <a:r>
              <a:rPr lang="en-US" sz="2800" dirty="0">
                <a:solidFill>
                  <a:srgbClr val="000000"/>
                </a:solidFill>
                <a:latin typeface="Garamond"/>
                <a:cs typeface="Garamond"/>
              </a:rPr>
              <a:t>to 2012 </a:t>
            </a:r>
          </a:p>
          <a:p>
            <a:pPr marL="285750" indent="-285750">
              <a:buFont typeface="Arial"/>
              <a:buChar char="•"/>
            </a:pPr>
            <a:r>
              <a:rPr lang="en-US" sz="2800" dirty="0" smtClean="0">
                <a:solidFill>
                  <a:srgbClr val="000000"/>
                </a:solidFill>
                <a:latin typeface="Garamond"/>
                <a:cs typeface="Garamond"/>
              </a:rPr>
              <a:t>27 </a:t>
            </a:r>
            <a:r>
              <a:rPr lang="en-US" sz="2800" dirty="0">
                <a:solidFill>
                  <a:srgbClr val="000000"/>
                </a:solidFill>
                <a:latin typeface="Garamond"/>
                <a:cs typeface="Garamond"/>
              </a:rPr>
              <a:t>percent unemployment </a:t>
            </a:r>
            <a:r>
              <a:rPr lang="en-US" sz="2800" dirty="0" smtClean="0">
                <a:solidFill>
                  <a:srgbClr val="000000"/>
                </a:solidFill>
                <a:latin typeface="Garamond"/>
                <a:cs typeface="Garamond"/>
              </a:rPr>
              <a:t>for 2013; still more than 16 percent by 2018 (April 2013 WEO)</a:t>
            </a:r>
            <a:endParaRPr lang="en-US" sz="2800" dirty="0">
              <a:solidFill>
                <a:srgbClr val="000000"/>
              </a:solidFill>
              <a:latin typeface="Garamond"/>
              <a:cs typeface="Garamond"/>
            </a:endParaRPr>
          </a:p>
          <a:p>
            <a:pPr marL="285750" indent="-285750">
              <a:buFont typeface="Arial"/>
              <a:buChar char="•"/>
            </a:pPr>
            <a:r>
              <a:rPr lang="en-US" sz="2800" dirty="0">
                <a:solidFill>
                  <a:srgbClr val="000000"/>
                </a:solidFill>
                <a:latin typeface="Garamond"/>
                <a:cs typeface="Garamond"/>
              </a:rPr>
              <a:t>Minimum wage cut 32 percent for youth (under the age of 25) and 22 percent for older workers</a:t>
            </a:r>
          </a:p>
          <a:p>
            <a:pPr marL="285750" indent="-285750">
              <a:buFont typeface="Arial"/>
              <a:buChar char="•"/>
            </a:pPr>
            <a:r>
              <a:rPr lang="en-US" sz="2800" dirty="0">
                <a:solidFill>
                  <a:srgbClr val="000000"/>
                </a:solidFill>
                <a:latin typeface="Garamond"/>
                <a:cs typeface="Garamond"/>
              </a:rPr>
              <a:t>Mass layoffs (150,000 public workers by 2015)</a:t>
            </a:r>
          </a:p>
          <a:p>
            <a:pPr marL="285750" indent="-285750">
              <a:buFont typeface="Arial"/>
              <a:buChar char="•"/>
            </a:pPr>
            <a:r>
              <a:rPr lang="en-US" sz="2800" dirty="0">
                <a:solidFill>
                  <a:srgbClr val="000000"/>
                </a:solidFill>
                <a:latin typeface="Garamond"/>
                <a:cs typeface="Garamond"/>
              </a:rPr>
              <a:t>Cuts to health and education</a:t>
            </a:r>
          </a:p>
          <a:p>
            <a:pPr marL="285750" indent="-285750">
              <a:buFont typeface="Arial"/>
              <a:buChar char="•"/>
            </a:pPr>
            <a:r>
              <a:rPr lang="es-AR" sz="2800" dirty="0" err="1">
                <a:solidFill>
                  <a:srgbClr val="000000"/>
                </a:solidFill>
                <a:latin typeface="Garamond"/>
                <a:cs typeface="Garamond"/>
              </a:rPr>
              <a:t>Mass</a:t>
            </a:r>
            <a:r>
              <a:rPr lang="es-AR" sz="2800" dirty="0">
                <a:solidFill>
                  <a:srgbClr val="000000"/>
                </a:solidFill>
                <a:latin typeface="Garamond"/>
                <a:cs typeface="Garamond"/>
              </a:rPr>
              <a:t> </a:t>
            </a:r>
            <a:r>
              <a:rPr lang="es-AR" sz="2800" dirty="0" err="1">
                <a:solidFill>
                  <a:srgbClr val="000000"/>
                </a:solidFill>
                <a:latin typeface="Garamond"/>
                <a:cs typeface="Garamond"/>
              </a:rPr>
              <a:t>privatization</a:t>
            </a:r>
            <a:r>
              <a:rPr lang="es-AR" sz="2800" dirty="0">
                <a:solidFill>
                  <a:srgbClr val="000000"/>
                </a:solidFill>
                <a:latin typeface="Garamond"/>
                <a:cs typeface="Garamond"/>
              </a:rPr>
              <a:t> </a:t>
            </a:r>
            <a:r>
              <a:rPr lang="es-AR" sz="2800" dirty="0" err="1">
                <a:solidFill>
                  <a:srgbClr val="000000"/>
                </a:solidFill>
                <a:latin typeface="Garamond"/>
                <a:cs typeface="Garamond"/>
              </a:rPr>
              <a:t>totaling</a:t>
            </a:r>
            <a:r>
              <a:rPr lang="es-AR" sz="2800" dirty="0">
                <a:solidFill>
                  <a:srgbClr val="000000"/>
                </a:solidFill>
                <a:latin typeface="Garamond"/>
                <a:cs typeface="Garamond"/>
              </a:rPr>
              <a:t> $30.77 </a:t>
            </a:r>
            <a:r>
              <a:rPr lang="es-AR" sz="2800" dirty="0" err="1">
                <a:solidFill>
                  <a:srgbClr val="000000"/>
                </a:solidFill>
                <a:latin typeface="Garamond"/>
                <a:cs typeface="Garamond"/>
              </a:rPr>
              <a:t>billion</a:t>
            </a:r>
            <a:r>
              <a:rPr lang="es-AR" sz="2800" dirty="0">
                <a:solidFill>
                  <a:srgbClr val="000000"/>
                </a:solidFill>
                <a:latin typeface="Garamond"/>
                <a:cs typeface="Garamond"/>
              </a:rPr>
              <a:t> </a:t>
            </a:r>
            <a:r>
              <a:rPr lang="es-AR" sz="2800" dirty="0" err="1">
                <a:solidFill>
                  <a:srgbClr val="000000"/>
                </a:solidFill>
                <a:latin typeface="Garamond"/>
                <a:cs typeface="Garamond"/>
              </a:rPr>
              <a:t>projected</a:t>
            </a:r>
            <a:r>
              <a:rPr lang="es-AR" sz="2800" dirty="0">
                <a:solidFill>
                  <a:srgbClr val="000000"/>
                </a:solidFill>
                <a:latin typeface="Garamond"/>
                <a:cs typeface="Garamond"/>
              </a:rPr>
              <a:t> ($2.09 </a:t>
            </a:r>
            <a:r>
              <a:rPr lang="es-AR" sz="2800" dirty="0" err="1">
                <a:solidFill>
                  <a:srgbClr val="000000"/>
                </a:solidFill>
                <a:latin typeface="Garamond"/>
                <a:cs typeface="Garamond"/>
              </a:rPr>
              <a:t>billion</a:t>
            </a:r>
            <a:r>
              <a:rPr lang="es-AR" sz="2800" dirty="0">
                <a:solidFill>
                  <a:srgbClr val="000000"/>
                </a:solidFill>
                <a:latin typeface="Garamond"/>
                <a:cs typeface="Garamond"/>
              </a:rPr>
              <a:t> </a:t>
            </a:r>
            <a:r>
              <a:rPr lang="es-AR" sz="2800" dirty="0" err="1">
                <a:solidFill>
                  <a:srgbClr val="000000"/>
                </a:solidFill>
                <a:latin typeface="Garamond"/>
                <a:cs typeface="Garamond"/>
              </a:rPr>
              <a:t>realized</a:t>
            </a:r>
            <a:r>
              <a:rPr lang="es-AR" sz="2800" dirty="0">
                <a:solidFill>
                  <a:srgbClr val="000000"/>
                </a:solidFill>
                <a:latin typeface="Garamond"/>
                <a:cs typeface="Garamond"/>
              </a:rPr>
              <a:t> </a:t>
            </a:r>
            <a:r>
              <a:rPr lang="es-AR" sz="2800" dirty="0" err="1">
                <a:solidFill>
                  <a:srgbClr val="000000"/>
                </a:solidFill>
                <a:latin typeface="Garamond"/>
                <a:cs typeface="Garamond"/>
              </a:rPr>
              <a:t>to</a:t>
            </a:r>
            <a:r>
              <a:rPr lang="es-AR" sz="2800" dirty="0">
                <a:solidFill>
                  <a:srgbClr val="000000"/>
                </a:solidFill>
                <a:latin typeface="Garamond"/>
                <a:cs typeface="Garamond"/>
              </a:rPr>
              <a:t> date).</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20404661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468060" y="121171"/>
            <a:ext cx="2515877"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Social costs:</a:t>
            </a:r>
            <a:endParaRPr lang="en-US" sz="3500" b="1" dirty="0">
              <a:solidFill>
                <a:srgbClr val="000000"/>
              </a:solidFill>
              <a:latin typeface="Garamond"/>
              <a:cs typeface="Garamond"/>
            </a:endParaRPr>
          </a:p>
        </p:txBody>
      </p:sp>
      <p:sp>
        <p:nvSpPr>
          <p:cNvPr id="2" name="TextBox 1"/>
          <p:cNvSpPr txBox="1"/>
          <p:nvPr/>
        </p:nvSpPr>
        <p:spPr>
          <a:xfrm>
            <a:off x="564444" y="1677812"/>
            <a:ext cx="7972778" cy="2092881"/>
          </a:xfrm>
          <a:prstGeom prst="rect">
            <a:avLst/>
          </a:prstGeom>
          <a:noFill/>
        </p:spPr>
        <p:txBody>
          <a:bodyPr wrap="square" rtlCol="0">
            <a:spAutoFit/>
          </a:bodyPr>
          <a:lstStyle/>
          <a:p>
            <a:r>
              <a:rPr lang="en-US" sz="2600" i="1" dirty="0" smtClean="0">
                <a:solidFill>
                  <a:srgbClr val="000000"/>
                </a:solidFill>
                <a:latin typeface="Garamond"/>
                <a:cs typeface="Garamond"/>
              </a:rPr>
              <a:t>“Suicides rose by 17% in 2009 from 2007 and unofficial 2010 data quoted in parliament mention a 25% rise compared with 2009. The Minister of Health reported a 40% rise in the first half of 2011 compared with the same period in 2010 […]  Violence has also risen, and homicide and theft rates nearly doubled between 2007 and 2009.”</a:t>
            </a:r>
          </a:p>
        </p:txBody>
      </p:sp>
      <p:sp>
        <p:nvSpPr>
          <p:cNvPr id="7" name="TextBox 6"/>
          <p:cNvSpPr txBox="1"/>
          <p:nvPr/>
        </p:nvSpPr>
        <p:spPr>
          <a:xfrm>
            <a:off x="564444" y="1031424"/>
            <a:ext cx="4510426" cy="477054"/>
          </a:xfrm>
          <a:prstGeom prst="rect">
            <a:avLst/>
          </a:prstGeom>
          <a:noFill/>
        </p:spPr>
        <p:txBody>
          <a:bodyPr wrap="none" rtlCol="0">
            <a:spAutoFit/>
          </a:bodyPr>
          <a:lstStyle/>
          <a:p>
            <a:r>
              <a:rPr lang="fr-FR" sz="2500" dirty="0" err="1" smtClean="0">
                <a:solidFill>
                  <a:srgbClr val="000000"/>
                </a:solidFill>
                <a:latin typeface="Garamond"/>
                <a:cs typeface="Garamond"/>
              </a:rPr>
              <a:t>Kentikelenis</a:t>
            </a:r>
            <a:r>
              <a:rPr lang="fr-FR" sz="2500" dirty="0" smtClean="0">
                <a:solidFill>
                  <a:srgbClr val="000000"/>
                </a:solidFill>
                <a:latin typeface="Garamond"/>
                <a:cs typeface="Garamond"/>
              </a:rPr>
              <a:t> et al. 2011. </a:t>
            </a:r>
            <a:r>
              <a:rPr lang="fr-FR" sz="2500" i="1" dirty="0" smtClean="0">
                <a:solidFill>
                  <a:srgbClr val="000000"/>
                </a:solidFill>
                <a:latin typeface="Garamond"/>
                <a:cs typeface="Garamond"/>
              </a:rPr>
              <a:t>The Lancet</a:t>
            </a:r>
            <a:r>
              <a:rPr lang="fr-FR" sz="2500" dirty="0" smtClean="0">
                <a:solidFill>
                  <a:srgbClr val="000000"/>
                </a:solidFill>
                <a:latin typeface="Garamond"/>
                <a:cs typeface="Garamond"/>
              </a:rPr>
              <a:t>:</a:t>
            </a:r>
            <a:endParaRPr lang="en-US" sz="2500" dirty="0">
              <a:solidFill>
                <a:srgbClr val="000000"/>
              </a:solidFill>
              <a:latin typeface="Garamond"/>
              <a:cs typeface="Garamond"/>
            </a:endParaRPr>
          </a:p>
        </p:txBody>
      </p:sp>
      <p:sp>
        <p:nvSpPr>
          <p:cNvPr id="8" name="TextBox 7"/>
          <p:cNvSpPr txBox="1"/>
          <p:nvPr/>
        </p:nvSpPr>
        <p:spPr>
          <a:xfrm>
            <a:off x="804334" y="4840111"/>
            <a:ext cx="7429876" cy="523220"/>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52 percent increase in HIV 2010-2011.</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24893401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1322485" cy="553998"/>
          </a:xfrm>
          <a:prstGeom prst="rect">
            <a:avLst/>
          </a:prstGeom>
          <a:noFill/>
        </p:spPr>
        <p:txBody>
          <a:bodyPr wrap="none" rtlCol="0">
            <a:spAutoFit/>
          </a:bodyPr>
          <a:lstStyle/>
          <a:p>
            <a:r>
              <a:rPr lang="en-US" sz="3000" b="1" dirty="0" smtClean="0">
                <a:latin typeface="Garamond"/>
                <a:cs typeface="Garamond"/>
              </a:rPr>
              <a:t>Greece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Employment as a Percent of Working Age Population</a:t>
            </a: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12" name="Chart 11"/>
          <p:cNvGraphicFramePr>
            <a:graphicFrameLocks/>
          </p:cNvGraphicFramePr>
          <p:nvPr>
            <p:extLst>
              <p:ext uri="{D42A27DB-BD31-4B8C-83A1-F6EECF244321}">
                <p14:modId xmlns:p14="http://schemas.microsoft.com/office/powerpoint/2010/main" val="3828045968"/>
              </p:ext>
            </p:extLst>
          </p:nvPr>
        </p:nvGraphicFramePr>
        <p:xfrm>
          <a:off x="708942" y="1111165"/>
          <a:ext cx="7726116" cy="46356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20029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23537" y="121171"/>
            <a:ext cx="1804920"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Strategy</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“Internal Devaluation”: how it is supposed to work</a:t>
            </a:r>
          </a:p>
          <a:p>
            <a:pPr marL="285750" indent="-285750">
              <a:buFont typeface="Arial"/>
              <a:buChar char="•"/>
            </a:pPr>
            <a:r>
              <a:rPr lang="en-US" sz="2800" dirty="0" smtClean="0">
                <a:solidFill>
                  <a:srgbClr val="000000"/>
                </a:solidFill>
                <a:latin typeface="Garamond"/>
                <a:cs typeface="Garamond"/>
              </a:rPr>
              <a:t>Not Working</a:t>
            </a:r>
          </a:p>
          <a:p>
            <a:pPr marL="285750" indent="-285750">
              <a:buFont typeface="Arial"/>
              <a:buChar char="•"/>
            </a:pPr>
            <a:r>
              <a:rPr lang="en-US" sz="2800" dirty="0" smtClean="0">
                <a:solidFill>
                  <a:srgbClr val="000000"/>
                </a:solidFill>
                <a:latin typeface="Garamond"/>
                <a:cs typeface="Garamond"/>
              </a:rPr>
              <a:t>Real effective exchange rate hasn’t fallen enough to pull the economy out of recession</a:t>
            </a:r>
          </a:p>
        </p:txBody>
      </p:sp>
    </p:spTree>
    <p:extLst>
      <p:ext uri="{BB962C8B-B14F-4D97-AF65-F5344CB8AC3E}">
        <p14:creationId xmlns:p14="http://schemas.microsoft.com/office/powerpoint/2010/main" val="112889400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6800392" cy="969496"/>
          </a:xfrm>
          <a:prstGeom prst="rect">
            <a:avLst/>
          </a:prstGeom>
          <a:noFill/>
        </p:spPr>
        <p:txBody>
          <a:bodyPr wrap="squar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Real Effective Exchange Rate</a:t>
            </a:r>
            <a:endParaRPr lang="en-US" sz="2500" b="1" dirty="0">
              <a:solidFill>
                <a:srgbClr val="000000"/>
              </a:solidFill>
              <a:latin typeface="Garamond"/>
              <a:cs typeface="Garamond"/>
            </a:endParaRPr>
          </a:p>
        </p:txBody>
      </p:sp>
      <p:sp>
        <p:nvSpPr>
          <p:cNvPr id="6" name="TextBox 5"/>
          <p:cNvSpPr txBox="1"/>
          <p:nvPr/>
        </p:nvSpPr>
        <p:spPr>
          <a:xfrm>
            <a:off x="474811" y="6144549"/>
            <a:ext cx="1716748" cy="369332"/>
          </a:xfrm>
          <a:prstGeom prst="rect">
            <a:avLst/>
          </a:prstGeom>
          <a:noFill/>
        </p:spPr>
        <p:txBody>
          <a:bodyPr wrap="none" rtlCol="0">
            <a:spAutoFit/>
          </a:bodyPr>
          <a:lstStyle/>
          <a:p>
            <a:r>
              <a:rPr lang="en-US" dirty="0" smtClean="0">
                <a:solidFill>
                  <a:srgbClr val="000000"/>
                </a:solidFill>
                <a:latin typeface="Garamond"/>
                <a:cs typeface="Garamond"/>
              </a:rPr>
              <a:t>Source: Eurostat</a:t>
            </a:r>
            <a:endParaRPr lang="en-US" dirty="0">
              <a:solidFill>
                <a:srgbClr val="000000"/>
              </a:solidFill>
              <a:latin typeface="Garamond"/>
              <a:cs typeface="Garamond"/>
            </a:endParaRPr>
          </a:p>
        </p:txBody>
      </p:sp>
      <p:graphicFrame>
        <p:nvGraphicFramePr>
          <p:cNvPr id="9" name="Chart 8"/>
          <p:cNvGraphicFramePr>
            <a:graphicFrameLocks/>
          </p:cNvGraphicFramePr>
          <p:nvPr>
            <p:extLst>
              <p:ext uri="{D42A27DB-BD31-4B8C-83A1-F6EECF244321}">
                <p14:modId xmlns:p14="http://schemas.microsoft.com/office/powerpoint/2010/main" val="516058271"/>
              </p:ext>
            </p:extLst>
          </p:nvPr>
        </p:nvGraphicFramePr>
        <p:xfrm>
          <a:off x="594904" y="1042742"/>
          <a:ext cx="7954193" cy="47725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94708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97263" y="121172"/>
            <a:ext cx="3723070" cy="969496"/>
          </a:xfrm>
          <a:prstGeom prst="rect">
            <a:avLst/>
          </a:prstGeom>
          <a:noFill/>
        </p:spPr>
        <p:txBody>
          <a:bodyPr wrap="none" rtlCol="0">
            <a:spAutoFit/>
          </a:bodyPr>
          <a:lstStyle/>
          <a:p>
            <a:r>
              <a:rPr lang="en-US" sz="3200" b="1" dirty="0" smtClean="0">
                <a:solidFill>
                  <a:srgbClr val="000000"/>
                </a:solidFill>
                <a:latin typeface="Garamond"/>
                <a:cs typeface="Garamond"/>
              </a:rPr>
              <a:t>Greece:</a:t>
            </a:r>
          </a:p>
          <a:p>
            <a:r>
              <a:rPr lang="en-US" sz="2500" b="1" dirty="0" smtClean="0">
                <a:solidFill>
                  <a:srgbClr val="000000"/>
                </a:solidFill>
                <a:latin typeface="Garamond"/>
                <a:cs typeface="Garamond"/>
              </a:rPr>
              <a:t>Debt as a Percent of GDP</a:t>
            </a:r>
            <a:endParaRPr lang="en-US" sz="2500" b="1" dirty="0">
              <a:solidFill>
                <a:srgbClr val="000000"/>
              </a:solidFill>
              <a:latin typeface="Garamond"/>
              <a:cs typeface="Garamond"/>
            </a:endParaRPr>
          </a:p>
        </p:txBody>
      </p:sp>
      <p:sp>
        <p:nvSpPr>
          <p:cNvPr id="6" name="TextBox 5"/>
          <p:cNvSpPr txBox="1"/>
          <p:nvPr/>
        </p:nvSpPr>
        <p:spPr>
          <a:xfrm>
            <a:off x="474811" y="6144549"/>
            <a:ext cx="5426523" cy="369332"/>
          </a:xfrm>
          <a:prstGeom prst="rect">
            <a:avLst/>
          </a:prstGeom>
          <a:noFill/>
        </p:spPr>
        <p:txBody>
          <a:bodyPr wrap="none" rtlCol="0">
            <a:spAutoFit/>
          </a:bodyPr>
          <a:lstStyle/>
          <a:p>
            <a:r>
              <a:rPr lang="en-US" dirty="0" smtClean="0">
                <a:solidFill>
                  <a:srgbClr val="000000"/>
                </a:solidFill>
                <a:latin typeface="Garamond"/>
                <a:cs typeface="Garamond"/>
              </a:rPr>
              <a:t>Source: IMF (various) and </a:t>
            </a:r>
            <a:r>
              <a:rPr lang="en-US" dirty="0" err="1" smtClean="0">
                <a:solidFill>
                  <a:srgbClr val="000000"/>
                </a:solidFill>
                <a:latin typeface="Garamond"/>
                <a:cs typeface="Garamond"/>
              </a:rPr>
              <a:t>Weisbrot</a:t>
            </a:r>
            <a:r>
              <a:rPr lang="en-US" dirty="0" smtClean="0">
                <a:solidFill>
                  <a:srgbClr val="000000"/>
                </a:solidFill>
                <a:latin typeface="Garamond"/>
                <a:cs typeface="Garamond"/>
              </a:rPr>
              <a:t> and Montecino (2012)</a:t>
            </a:r>
            <a:endParaRPr lang="en-US" dirty="0">
              <a:solidFill>
                <a:srgbClr val="000000"/>
              </a:solidFill>
              <a:latin typeface="Garamond"/>
              <a:cs typeface="Garamond"/>
            </a:endParaRPr>
          </a:p>
        </p:txBody>
      </p:sp>
      <p:graphicFrame>
        <p:nvGraphicFramePr>
          <p:cNvPr id="9" name="Chart 8"/>
          <p:cNvGraphicFramePr>
            <a:graphicFrameLocks/>
          </p:cNvGraphicFramePr>
          <p:nvPr>
            <p:extLst>
              <p:ext uri="{D42A27DB-BD31-4B8C-83A1-F6EECF244321}">
                <p14:modId xmlns:p14="http://schemas.microsoft.com/office/powerpoint/2010/main" val="4127748057"/>
              </p:ext>
            </p:extLst>
          </p:nvPr>
        </p:nvGraphicFramePr>
        <p:xfrm>
          <a:off x="648631" y="1074979"/>
          <a:ext cx="8021063" cy="4812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444497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326073" cy="553998"/>
          </a:xfrm>
          <a:prstGeom prst="rect">
            <a:avLst/>
          </a:prstGeom>
          <a:noFill/>
        </p:spPr>
        <p:txBody>
          <a:bodyPr wrap="none" rtlCol="0">
            <a:spAutoFit/>
          </a:bodyPr>
          <a:lstStyle/>
          <a:p>
            <a:r>
              <a:rPr lang="en-US" sz="3000" b="1" dirty="0" smtClean="0">
                <a:latin typeface="Garamond"/>
                <a:cs typeface="Garamond"/>
              </a:rPr>
              <a:t>EU Net Interest Burden in 2011</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2262058" cy="338554"/>
          </a:xfrm>
          <a:prstGeom prst="rect">
            <a:avLst/>
          </a:prstGeom>
          <a:noFill/>
        </p:spPr>
        <p:txBody>
          <a:bodyPr wrap="none" rtlCol="0">
            <a:spAutoFit/>
          </a:bodyPr>
          <a:lstStyle/>
          <a:p>
            <a:r>
              <a:rPr lang="en-US" sz="1600" dirty="0" smtClean="0">
                <a:latin typeface="Garamond"/>
                <a:cs typeface="Garamond"/>
              </a:rPr>
              <a:t>Source: IMF and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364263440"/>
              </p:ext>
            </p:extLst>
          </p:nvPr>
        </p:nvGraphicFramePr>
        <p:xfrm>
          <a:off x="594360" y="1143000"/>
          <a:ext cx="795528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9937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52431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Troika is slowing the world economy for second time since last year.</a:t>
            </a:r>
          </a:p>
          <a:p>
            <a:pPr marL="914400" lvl="1" indent="-457200">
              <a:buFont typeface="Arial"/>
              <a:buChar char="•"/>
            </a:pPr>
            <a:r>
              <a:rPr lang="es-AR" sz="2000" dirty="0" smtClean="0">
                <a:solidFill>
                  <a:srgbClr val="000000"/>
                </a:solidFill>
                <a:latin typeface="Garamond"/>
                <a:cs typeface="Garamond"/>
              </a:rPr>
              <a:t>2010 </a:t>
            </a:r>
            <a:r>
              <a:rPr lang="es-AR" sz="2000" dirty="0" err="1" smtClean="0">
                <a:solidFill>
                  <a:srgbClr val="000000"/>
                </a:solidFill>
                <a:latin typeface="Garamond"/>
                <a:cs typeface="Garamond"/>
              </a:rPr>
              <a:t>growth</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smtClean="0">
                <a:solidFill>
                  <a:srgbClr val="000000"/>
                </a:solidFill>
                <a:latin typeface="Garamond"/>
                <a:cs typeface="Garamond"/>
              </a:rPr>
              <a:t>5.2 </a:t>
            </a:r>
            <a:r>
              <a:rPr lang="es-AR" sz="2000" dirty="0" err="1" smtClean="0">
                <a:solidFill>
                  <a:srgbClr val="000000"/>
                </a:solidFill>
                <a:latin typeface="Garamond"/>
                <a:cs typeface="Garamond"/>
              </a:rPr>
              <a:t>percent</a:t>
            </a:r>
            <a:endParaRPr lang="es-AR" sz="2000" dirty="0" smtClean="0">
              <a:solidFill>
                <a:srgbClr val="000000"/>
              </a:solidFill>
              <a:latin typeface="Garamond"/>
              <a:cs typeface="Garamond"/>
            </a:endParaRPr>
          </a:p>
          <a:p>
            <a:pPr marL="914400" lvl="1" indent="-457200">
              <a:buFont typeface="Arial"/>
              <a:buChar char="•"/>
            </a:pPr>
            <a:r>
              <a:rPr lang="es-AR" sz="2000" dirty="0" smtClean="0">
                <a:solidFill>
                  <a:srgbClr val="000000"/>
                </a:solidFill>
                <a:latin typeface="Garamond"/>
                <a:cs typeface="Garamond"/>
              </a:rPr>
              <a:t>2011 </a:t>
            </a:r>
            <a:r>
              <a:rPr lang="es-AR" sz="2000" dirty="0" err="1" smtClean="0">
                <a:solidFill>
                  <a:srgbClr val="000000"/>
                </a:solidFill>
                <a:latin typeface="Garamond"/>
                <a:cs typeface="Garamond"/>
              </a:rPr>
              <a:t>growth</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4.0 </a:t>
            </a:r>
            <a:r>
              <a:rPr lang="es-AR" sz="2000" dirty="0" err="1" smtClean="0">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sym typeface="Wingdings" pitchFamily="2" charset="2"/>
            </a:endParaRPr>
          </a:p>
          <a:p>
            <a:pPr marL="914400" lvl="1" indent="-457200">
              <a:buFont typeface="Arial"/>
              <a:buChar char="•"/>
            </a:pPr>
            <a:r>
              <a:rPr lang="es-AR" sz="2000" dirty="0" smtClean="0">
                <a:solidFill>
                  <a:srgbClr val="000000"/>
                </a:solidFill>
                <a:latin typeface="Garamond"/>
                <a:cs typeface="Garamond"/>
                <a:sym typeface="Wingdings" pitchFamily="2" charset="2"/>
              </a:rPr>
              <a:t>2012 </a:t>
            </a:r>
            <a:r>
              <a:rPr lang="es-AR" sz="2000" dirty="0" err="1" smtClean="0">
                <a:solidFill>
                  <a:srgbClr val="000000"/>
                </a:solidFill>
                <a:latin typeface="Garamond"/>
                <a:cs typeface="Garamond"/>
                <a:sym typeface="Wingdings" pitchFamily="2" charset="2"/>
              </a:rPr>
              <a:t>growth</a:t>
            </a:r>
            <a:r>
              <a:rPr lang="es-AR" sz="2000" dirty="0" smtClean="0">
                <a:solidFill>
                  <a:srgbClr val="000000"/>
                </a:solidFill>
                <a:latin typeface="Garamond"/>
                <a:cs typeface="Garamond"/>
                <a:sym typeface="Wingdings" pitchFamily="2" charset="2"/>
              </a:rPr>
              <a:t>  3.2 </a:t>
            </a:r>
            <a:r>
              <a:rPr lang="es-AR" sz="2000" dirty="0" err="1" smtClean="0">
                <a:solidFill>
                  <a:srgbClr val="000000"/>
                </a:solidFill>
                <a:latin typeface="Garamond"/>
                <a:cs typeface="Garamond"/>
                <a:sym typeface="Wingdings" pitchFamily="2" charset="2"/>
              </a:rPr>
              <a:t>percent</a:t>
            </a:r>
            <a:endParaRPr lang="en-US" sz="20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IMF projections for world GDP growth in 2013 have been revised downward:</a:t>
            </a:r>
          </a:p>
          <a:p>
            <a:pPr marL="914400" lvl="1" indent="-457200">
              <a:buFont typeface="Arial"/>
              <a:buChar char="•"/>
            </a:pPr>
            <a:r>
              <a:rPr lang="es-AR" sz="2000" dirty="0" err="1" smtClean="0">
                <a:solidFill>
                  <a:srgbClr val="000000"/>
                </a:solidFill>
                <a:latin typeface="Garamond"/>
                <a:cs typeface="Garamond"/>
              </a:rPr>
              <a:t>April</a:t>
            </a:r>
            <a:r>
              <a:rPr lang="es-AR" sz="2000" dirty="0" smtClean="0">
                <a:solidFill>
                  <a:srgbClr val="000000"/>
                </a:solidFill>
                <a:latin typeface="Garamond"/>
                <a:cs typeface="Garamond"/>
              </a:rPr>
              <a:t> 2012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4.1 </a:t>
            </a:r>
            <a:r>
              <a:rPr lang="es-AR" sz="2000" dirty="0" err="1" smtClean="0">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endParaRPr>
          </a:p>
          <a:p>
            <a:pPr marL="914400" lvl="1" indent="-457200">
              <a:buFont typeface="Arial"/>
              <a:buChar char="•"/>
            </a:pPr>
            <a:r>
              <a:rPr lang="es-AR" sz="2000" dirty="0" err="1" smtClean="0">
                <a:solidFill>
                  <a:srgbClr val="000000"/>
                </a:solidFill>
                <a:latin typeface="Garamond"/>
                <a:cs typeface="Garamond"/>
              </a:rPr>
              <a:t>October</a:t>
            </a:r>
            <a:r>
              <a:rPr lang="es-AR" sz="2000" dirty="0" smtClean="0">
                <a:solidFill>
                  <a:srgbClr val="000000"/>
                </a:solidFill>
                <a:latin typeface="Garamond"/>
                <a:cs typeface="Garamond"/>
              </a:rPr>
              <a:t> 2012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a:solidFill>
                  <a:srgbClr val="000000"/>
                </a:solidFill>
                <a:latin typeface="Garamond"/>
                <a:cs typeface="Garamond"/>
                <a:sym typeface="Wingdings" pitchFamily="2" charset="2"/>
              </a:rPr>
              <a:t>3.6 </a:t>
            </a:r>
            <a:r>
              <a:rPr lang="es-AR" sz="2000" dirty="0" err="1">
                <a:solidFill>
                  <a:srgbClr val="000000"/>
                </a:solidFill>
                <a:latin typeface="Garamond"/>
                <a:cs typeface="Garamond"/>
                <a:sym typeface="Wingdings" pitchFamily="2" charset="2"/>
              </a:rPr>
              <a:t>percent</a:t>
            </a:r>
            <a:endParaRPr lang="es-AR" sz="2000" dirty="0" smtClean="0">
              <a:solidFill>
                <a:srgbClr val="000000"/>
              </a:solidFill>
              <a:latin typeface="Garamond"/>
              <a:cs typeface="Garamond"/>
            </a:endParaRPr>
          </a:p>
          <a:p>
            <a:pPr marL="914400" lvl="1" indent="-457200">
              <a:buFont typeface="Arial"/>
              <a:buChar char="•"/>
            </a:pPr>
            <a:r>
              <a:rPr lang="es-AR" sz="2000" dirty="0" err="1" smtClean="0">
                <a:solidFill>
                  <a:srgbClr val="000000"/>
                </a:solidFill>
                <a:latin typeface="Garamond"/>
                <a:cs typeface="Garamond"/>
              </a:rPr>
              <a:t>April</a:t>
            </a:r>
            <a:r>
              <a:rPr lang="es-AR" sz="2000" dirty="0" smtClean="0">
                <a:solidFill>
                  <a:srgbClr val="000000"/>
                </a:solidFill>
                <a:latin typeface="Garamond"/>
                <a:cs typeface="Garamond"/>
              </a:rPr>
              <a:t> 2013 </a:t>
            </a:r>
            <a:r>
              <a:rPr lang="es-AR" sz="2000" dirty="0" err="1" smtClean="0">
                <a:solidFill>
                  <a:srgbClr val="000000"/>
                </a:solidFill>
                <a:latin typeface="Garamond"/>
                <a:cs typeface="Garamond"/>
              </a:rPr>
              <a:t>projection</a:t>
            </a:r>
            <a:r>
              <a:rPr lang="es-AR" sz="2000" dirty="0" smtClean="0">
                <a:solidFill>
                  <a:srgbClr val="000000"/>
                </a:solidFill>
                <a:latin typeface="Garamond"/>
                <a:cs typeface="Garamond"/>
              </a:rPr>
              <a:t> </a:t>
            </a:r>
            <a:r>
              <a:rPr lang="es-AR" sz="2000" dirty="0" smtClean="0">
                <a:solidFill>
                  <a:srgbClr val="000000"/>
                </a:solidFill>
                <a:latin typeface="Garamond"/>
                <a:cs typeface="Garamond"/>
                <a:sym typeface="Wingdings" pitchFamily="2" charset="2"/>
              </a:rPr>
              <a:t> </a:t>
            </a:r>
            <a:r>
              <a:rPr lang="es-AR" sz="2000" dirty="0">
                <a:solidFill>
                  <a:srgbClr val="000000"/>
                </a:solidFill>
                <a:latin typeface="Garamond"/>
                <a:cs typeface="Garamond"/>
                <a:sym typeface="Wingdings" pitchFamily="2" charset="2"/>
              </a:rPr>
              <a:t>3.3 </a:t>
            </a:r>
            <a:r>
              <a:rPr lang="es-AR" sz="2000" dirty="0" err="1">
                <a:solidFill>
                  <a:srgbClr val="000000"/>
                </a:solidFill>
                <a:latin typeface="Garamond"/>
                <a:cs typeface="Garamond"/>
                <a:sym typeface="Wingdings" pitchFamily="2" charset="2"/>
              </a:rPr>
              <a:t>percent</a:t>
            </a:r>
            <a:endParaRPr lang="en-US" sz="20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The ILO estimates a record 202 million people could be unemployed in 2013.</a:t>
            </a:r>
          </a:p>
        </p:txBody>
      </p:sp>
    </p:spTree>
    <p:extLst>
      <p:ext uri="{BB962C8B-B14F-4D97-AF65-F5344CB8AC3E}">
        <p14:creationId xmlns:p14="http://schemas.microsoft.com/office/powerpoint/2010/main" val="196530202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How to explain the Troika’s behavior?</a:t>
            </a:r>
          </a:p>
          <a:p>
            <a:pPr marL="457200" indent="-457200">
              <a:buFont typeface="Arial"/>
              <a:buChar char="•"/>
            </a:pPr>
            <a:r>
              <a:rPr lang="en-US" sz="2800" dirty="0" smtClean="0">
                <a:solidFill>
                  <a:srgbClr val="000000"/>
                </a:solidFill>
                <a:latin typeface="Garamond"/>
                <a:cs typeface="Garamond"/>
              </a:rPr>
              <a:t>They see the crisis as an opportunity to remake European social democracy.</a:t>
            </a:r>
          </a:p>
          <a:p>
            <a:pPr marL="457200" indent="-457200">
              <a:buFont typeface="Arial"/>
              <a:buChar char="•"/>
            </a:pPr>
            <a:r>
              <a:rPr lang="en-US" sz="2800" dirty="0" smtClean="0">
                <a:solidFill>
                  <a:srgbClr val="000000"/>
                </a:solidFill>
                <a:latin typeface="Garamond"/>
                <a:cs typeface="Garamond"/>
              </a:rPr>
              <a:t>Neoliberal “reforms.”</a:t>
            </a:r>
          </a:p>
          <a:p>
            <a:pPr marL="457200" indent="-457200">
              <a:buFont typeface="Arial"/>
              <a:buChar char="•"/>
            </a:pPr>
            <a:r>
              <a:rPr lang="en-US" sz="2800" dirty="0" smtClean="0">
                <a:solidFill>
                  <a:srgbClr val="000000"/>
                </a:solidFill>
                <a:latin typeface="Garamond"/>
                <a:cs typeface="Garamond"/>
              </a:rPr>
              <a:t>When crisis ends, they lose their leverage over weaker Eurozone economies.</a:t>
            </a:r>
          </a:p>
          <a:p>
            <a:pPr marL="457200" indent="-457200">
              <a:buFont typeface="Arial"/>
              <a:buChar char="•"/>
            </a:pPr>
            <a:r>
              <a:rPr lang="en-US" sz="2800" dirty="0" smtClean="0">
                <a:solidFill>
                  <a:srgbClr val="000000"/>
                </a:solidFill>
                <a:latin typeface="Garamond"/>
                <a:cs typeface="Garamond"/>
              </a:rPr>
              <a:t>A delicate balance: they don’t want to end crisis without achieving their political goals; but don’t want a meltdown either.</a:t>
            </a:r>
          </a:p>
        </p:txBody>
      </p:sp>
    </p:spTree>
    <p:extLst>
      <p:ext uri="{BB962C8B-B14F-4D97-AF65-F5344CB8AC3E}">
        <p14:creationId xmlns:p14="http://schemas.microsoft.com/office/powerpoint/2010/main" val="21617697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37645" y="1488346"/>
            <a:ext cx="7125256" cy="2677656"/>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Alternative: debt and deficits are the result of the world financial crisis and recession.</a:t>
            </a:r>
          </a:p>
          <a:p>
            <a:pPr marL="457200" indent="-457200">
              <a:buFont typeface="Arial"/>
              <a:buChar char="•"/>
            </a:pPr>
            <a:r>
              <a:rPr lang="en-US" sz="2800" dirty="0" smtClean="0">
                <a:solidFill>
                  <a:srgbClr val="000000"/>
                </a:solidFill>
                <a:latin typeface="Garamond"/>
                <a:cs typeface="Garamond"/>
              </a:rPr>
              <a:t>Bubble growth – </a:t>
            </a:r>
            <a:r>
              <a:rPr lang="en-US" sz="2800" dirty="0" err="1" smtClean="0">
                <a:solidFill>
                  <a:srgbClr val="000000"/>
                </a:solidFill>
                <a:latin typeface="Garamond"/>
                <a:cs typeface="Garamond"/>
              </a:rPr>
              <a:t>overborrowing</a:t>
            </a:r>
            <a:r>
              <a:rPr lang="en-US" sz="2800" dirty="0" smtClean="0">
                <a:solidFill>
                  <a:srgbClr val="000000"/>
                </a:solidFill>
                <a:latin typeface="Garamond"/>
                <a:cs typeface="Garamond"/>
              </a:rPr>
              <a:t> was in the </a:t>
            </a:r>
            <a:r>
              <a:rPr lang="en-US" sz="2800" b="1" dirty="0" smtClean="0">
                <a:solidFill>
                  <a:srgbClr val="000000"/>
                </a:solidFill>
                <a:latin typeface="Garamond"/>
                <a:cs typeface="Garamond"/>
              </a:rPr>
              <a:t>private sector.</a:t>
            </a:r>
            <a:endParaRPr lang="en-US" sz="2800" b="1"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This shows up in the Eurozone countries’ current account balances:</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16113875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539430"/>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ECB executive board member </a:t>
            </a:r>
            <a:r>
              <a:rPr lang="en-US" sz="2800" dirty="0" err="1" smtClean="0">
                <a:solidFill>
                  <a:srgbClr val="000000"/>
                </a:solidFill>
                <a:latin typeface="Garamond"/>
                <a:cs typeface="Garamond"/>
              </a:rPr>
              <a:t>Jörg</a:t>
            </a:r>
            <a:r>
              <a:rPr lang="en-US" sz="2800" dirty="0" smtClean="0">
                <a:solidFill>
                  <a:srgbClr val="000000"/>
                </a:solidFill>
                <a:latin typeface="Garamond"/>
                <a:cs typeface="Garamond"/>
              </a:rPr>
              <a:t> </a:t>
            </a:r>
            <a:r>
              <a:rPr lang="en-US" sz="2800" dirty="0" err="1">
                <a:solidFill>
                  <a:srgbClr val="000000"/>
                </a:solidFill>
                <a:latin typeface="Garamond"/>
                <a:cs typeface="Garamond"/>
              </a:rPr>
              <a:t>Asmussen</a:t>
            </a:r>
            <a:r>
              <a:rPr lang="en-US" sz="2800" dirty="0">
                <a:solidFill>
                  <a:srgbClr val="000000"/>
                </a:solidFill>
                <a:latin typeface="Garamond"/>
                <a:cs typeface="Garamond"/>
              </a:rPr>
              <a:t>, the most senior German at the bank </a:t>
            </a:r>
            <a:r>
              <a:rPr lang="en-US" sz="2800" dirty="0" smtClean="0">
                <a:solidFill>
                  <a:srgbClr val="000000"/>
                </a:solidFill>
                <a:latin typeface="Garamond"/>
                <a:cs typeface="Garamond"/>
              </a:rPr>
              <a:t>“</a:t>
            </a:r>
            <a:r>
              <a:rPr lang="en-US" sz="2800" b="1" dirty="0" smtClean="0">
                <a:solidFill>
                  <a:srgbClr val="000000"/>
                </a:solidFill>
                <a:latin typeface="Garamond"/>
                <a:cs typeface="Garamond"/>
              </a:rPr>
              <a:t>said </a:t>
            </a:r>
            <a:r>
              <a:rPr lang="en-US" sz="2800" b="1" dirty="0">
                <a:solidFill>
                  <a:srgbClr val="000000"/>
                </a:solidFill>
                <a:latin typeface="Garamond"/>
                <a:cs typeface="Garamond"/>
              </a:rPr>
              <a:t>it was crucial to ensure that ECB decisions did not reduce pressure on governments to reform. That is one reason why the central bank is unlikely to reveal all details of the plan on Thursday.</a:t>
            </a:r>
            <a:r>
              <a:rPr lang="en-US" sz="2800" dirty="0">
                <a:solidFill>
                  <a:srgbClr val="000000"/>
                </a:solidFill>
                <a:latin typeface="Garamond"/>
                <a:cs typeface="Garamond"/>
              </a:rPr>
              <a:t>”  </a:t>
            </a:r>
          </a:p>
          <a:p>
            <a:r>
              <a:rPr lang="en-US" sz="2800" dirty="0" smtClean="0">
                <a:solidFill>
                  <a:srgbClr val="000000"/>
                </a:solidFill>
                <a:latin typeface="Garamond"/>
                <a:cs typeface="Garamond"/>
              </a:rPr>
              <a:t>	-- </a:t>
            </a:r>
            <a:r>
              <a:rPr lang="en-US" sz="2800" dirty="0">
                <a:solidFill>
                  <a:srgbClr val="000000"/>
                </a:solidFill>
                <a:latin typeface="Garamond"/>
                <a:cs typeface="Garamond"/>
              </a:rPr>
              <a:t>Reuters, Sep 4, 2012</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421866226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832092"/>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The policy advice given by the IMF to European Union countries in 67 Article IV agreements for the four years 2008-2011 shows  a consistent pattern of policy recommendations:  </a:t>
            </a:r>
          </a:p>
          <a:p>
            <a:pPr marL="457200" indent="-457200">
              <a:buFont typeface="Arial"/>
              <a:buChar char="•"/>
            </a:pPr>
            <a:r>
              <a:rPr lang="en-US" sz="2800" dirty="0">
                <a:solidFill>
                  <a:srgbClr val="000000"/>
                </a:solidFill>
                <a:latin typeface="Garamond"/>
                <a:cs typeface="Garamond"/>
              </a:rPr>
              <a:t> (1) a macroeconomic policy that focuses on reducing spending and shrinking the size of government, in many cases regardless of whether this is appropriate or necessary, or may even exacerbate an economic downturn</a:t>
            </a:r>
            <a:r>
              <a:rPr lang="en-US" sz="2800" dirty="0" smtClean="0">
                <a:solidFill>
                  <a:srgbClr val="000000"/>
                </a:solidFill>
                <a:latin typeface="Garamond"/>
                <a:cs typeface="Garamond"/>
              </a:rPr>
              <a:t>; </a:t>
            </a:r>
          </a:p>
          <a:p>
            <a:pPr algn="r"/>
            <a:r>
              <a:rPr lang="en-US" sz="2800" dirty="0" smtClean="0">
                <a:solidFill>
                  <a:srgbClr val="000000"/>
                </a:solidFill>
                <a:latin typeface="Garamond"/>
                <a:cs typeface="Garamond"/>
              </a:rPr>
              <a:t>[cont.]</a:t>
            </a:r>
          </a:p>
        </p:txBody>
      </p:sp>
    </p:spTree>
    <p:extLst>
      <p:ext uri="{BB962C8B-B14F-4D97-AF65-F5344CB8AC3E}">
        <p14:creationId xmlns:p14="http://schemas.microsoft.com/office/powerpoint/2010/main" val="33507351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57"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3539430"/>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(2) a focus on other policy issues that would tend to reduce social protections for broad sectors of the population (including public pensions, health care, and employment protections), reduce labor’s share of national income, and possibly increase poverty, social exclusion, and economic and social inequality as a result.</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202414863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78159" y="121171"/>
            <a:ext cx="30957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Recent History</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First crisis around Greek debt because ECB refused to buy sovereign bonds (May 2010)</a:t>
            </a:r>
          </a:p>
          <a:p>
            <a:pPr marL="457200" indent="-457200">
              <a:buFont typeface="Arial"/>
              <a:buChar char="•"/>
            </a:pPr>
            <a:r>
              <a:rPr lang="en-US" sz="2800" dirty="0" smtClean="0">
                <a:solidFill>
                  <a:srgbClr val="000000"/>
                </a:solidFill>
                <a:latin typeface="Garamond"/>
                <a:cs typeface="Garamond"/>
              </a:rPr>
              <a:t>Continuing crises, partly because Troika insisted no haircut for creditors.</a:t>
            </a:r>
          </a:p>
          <a:p>
            <a:pPr marL="457200" indent="-457200">
              <a:buFont typeface="Arial"/>
              <a:buChar char="•"/>
            </a:pPr>
            <a:r>
              <a:rPr lang="en-US" sz="2800" dirty="0" smtClean="0">
                <a:solidFill>
                  <a:srgbClr val="000000"/>
                </a:solidFill>
                <a:latin typeface="Garamond"/>
                <a:cs typeface="Garamond"/>
              </a:rPr>
              <a:t>But each time they compromised to avoid worse crisis.</a:t>
            </a:r>
          </a:p>
          <a:p>
            <a:pPr marL="457200" indent="-457200">
              <a:buFont typeface="Arial"/>
              <a:buChar char="•"/>
            </a:pPr>
            <a:r>
              <a:rPr lang="en-US" sz="2800" dirty="0" smtClean="0">
                <a:solidFill>
                  <a:srgbClr val="000000"/>
                </a:solidFill>
                <a:latin typeface="Garamond"/>
                <a:cs typeface="Garamond"/>
              </a:rPr>
              <a:t>8 aid packages, increasing in size, between May 2010 and December 2011.</a:t>
            </a:r>
          </a:p>
          <a:p>
            <a:pPr marL="457200" indent="-457200">
              <a:buFont typeface="Arial"/>
              <a:buChar char="•"/>
            </a:pPr>
            <a:r>
              <a:rPr lang="en-US" sz="2800" dirty="0" smtClean="0">
                <a:solidFill>
                  <a:srgbClr val="000000"/>
                </a:solidFill>
                <a:latin typeface="Garamond"/>
                <a:cs typeface="Garamond"/>
              </a:rPr>
              <a:t>A small problem in early 2010 was made very big.</a:t>
            </a:r>
          </a:p>
        </p:txBody>
      </p:sp>
    </p:spTree>
    <p:extLst>
      <p:ext uri="{BB962C8B-B14F-4D97-AF65-F5344CB8AC3E}">
        <p14:creationId xmlns:p14="http://schemas.microsoft.com/office/powerpoint/2010/main" val="20255138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78159" y="121171"/>
            <a:ext cx="30957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Recent History</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Mario </a:t>
            </a:r>
            <a:r>
              <a:rPr lang="en-US" sz="2800" dirty="0" err="1" smtClean="0">
                <a:solidFill>
                  <a:srgbClr val="000000"/>
                </a:solidFill>
                <a:latin typeface="Garamond"/>
                <a:cs typeface="Garamond"/>
              </a:rPr>
              <a:t>Draghi</a:t>
            </a:r>
            <a:r>
              <a:rPr lang="en-US" sz="2800" dirty="0" smtClean="0">
                <a:solidFill>
                  <a:srgbClr val="000000"/>
                </a:solidFill>
                <a:latin typeface="Garamond"/>
                <a:cs typeface="Garamond"/>
              </a:rPr>
              <a:t> takes office as ECB President last November</a:t>
            </a:r>
          </a:p>
          <a:p>
            <a:pPr marL="457200" indent="-457200">
              <a:buFont typeface="Arial"/>
              <a:buChar char="•"/>
            </a:pPr>
            <a:r>
              <a:rPr lang="en-US" sz="2800" dirty="0" err="1" smtClean="0">
                <a:solidFill>
                  <a:srgbClr val="000000"/>
                </a:solidFill>
                <a:latin typeface="Garamond"/>
                <a:cs typeface="Garamond"/>
              </a:rPr>
              <a:t>Draghi</a:t>
            </a:r>
            <a:r>
              <a:rPr lang="en-US" sz="2800" dirty="0" smtClean="0">
                <a:solidFill>
                  <a:srgbClr val="000000"/>
                </a:solidFill>
                <a:latin typeface="Garamond"/>
                <a:cs typeface="Garamond"/>
              </a:rPr>
              <a:t> is different from </a:t>
            </a:r>
            <a:r>
              <a:rPr lang="en-US" sz="2800" dirty="0" err="1" smtClean="0">
                <a:solidFill>
                  <a:srgbClr val="000000"/>
                </a:solidFill>
                <a:latin typeface="Garamond"/>
                <a:cs typeface="Garamond"/>
              </a:rPr>
              <a:t>Trichet</a:t>
            </a:r>
            <a:r>
              <a:rPr lang="en-US" sz="2800" dirty="0">
                <a:solidFill>
                  <a:srgbClr val="000000"/>
                </a:solidFill>
                <a:latin typeface="Garamond"/>
                <a:cs typeface="Garamond"/>
              </a:rPr>
              <a:t>.</a:t>
            </a:r>
            <a:endParaRPr lang="en-US" sz="2800" dirty="0" smtClean="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Long Term Refinancing Operation (LTRO): €1 trillion for banks since December 2011.</a:t>
            </a:r>
          </a:p>
          <a:p>
            <a:pPr marL="457200" indent="-457200">
              <a:buFont typeface="Arial"/>
              <a:buChar char="•"/>
            </a:pPr>
            <a:r>
              <a:rPr lang="en-US" sz="2800" dirty="0" smtClean="0">
                <a:solidFill>
                  <a:srgbClr val="000000"/>
                </a:solidFill>
                <a:latin typeface="Garamond"/>
                <a:cs typeface="Garamond"/>
              </a:rPr>
              <a:t>Despite compromises, Troika still pushed Europe into recession: this is a huge policy failure.</a:t>
            </a:r>
          </a:p>
          <a:p>
            <a:pPr marL="457200" indent="-457200">
              <a:buFont typeface="Arial"/>
              <a:buChar char="•"/>
            </a:pPr>
            <a:r>
              <a:rPr lang="en-US" sz="2800" dirty="0" smtClean="0">
                <a:solidFill>
                  <a:srgbClr val="000000"/>
                </a:solidFill>
                <a:latin typeface="Garamond"/>
                <a:cs typeface="Garamond"/>
              </a:rPr>
              <a:t>Troika willing to take great risks to further their neoliberal political agenda.</a:t>
            </a:r>
          </a:p>
        </p:txBody>
      </p:sp>
    </p:spTree>
    <p:extLst>
      <p:ext uri="{BB962C8B-B14F-4D97-AF65-F5344CB8AC3E}">
        <p14:creationId xmlns:p14="http://schemas.microsoft.com/office/powerpoint/2010/main" val="299984959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70762" y="121171"/>
            <a:ext cx="5110519"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The Troika and the World</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smtClean="0">
                <a:solidFill>
                  <a:srgbClr val="000000"/>
                </a:solidFill>
                <a:latin typeface="Garamond"/>
                <a:cs typeface="Garamond"/>
              </a:rPr>
              <a:t>Financial </a:t>
            </a:r>
            <a:r>
              <a:rPr lang="en-US" sz="2800" dirty="0" smtClean="0">
                <a:solidFill>
                  <a:srgbClr val="000000"/>
                </a:solidFill>
                <a:latin typeface="Garamond"/>
                <a:cs typeface="Garamond"/>
              </a:rPr>
              <a:t>markets are a problem too, but the ECB can overpower them </a:t>
            </a:r>
          </a:p>
          <a:p>
            <a:pPr marL="457200" indent="-457200">
              <a:buFont typeface="Arial"/>
              <a:buChar char="•"/>
            </a:pPr>
            <a:r>
              <a:rPr lang="en-US" sz="2800" dirty="0" smtClean="0">
                <a:solidFill>
                  <a:srgbClr val="000000"/>
                </a:solidFill>
                <a:latin typeface="Garamond"/>
                <a:cs typeface="Garamond"/>
              </a:rPr>
              <a:t>ECB is therefore the main problem, as well as the potential solution.</a:t>
            </a:r>
          </a:p>
          <a:p>
            <a:pPr marL="457200" indent="-457200">
              <a:buFont typeface="Arial"/>
              <a:buChar char="•"/>
            </a:pPr>
            <a:r>
              <a:rPr lang="en-US" sz="2800" dirty="0" smtClean="0">
                <a:solidFill>
                  <a:srgbClr val="000000"/>
                </a:solidFill>
                <a:latin typeface="Garamond"/>
                <a:cs typeface="Garamond"/>
              </a:rPr>
              <a:t>In 2011, it became clear that governments were tightening budgets – pro-cyclical policy – to satisfy the ECB, not to satisfy financial markets, which were increasingly ambivalent</a:t>
            </a:r>
            <a:r>
              <a:rPr lang="en-US" sz="2800" dirty="0">
                <a:solidFill>
                  <a:srgbClr val="000000"/>
                </a:solidFill>
                <a:latin typeface="Garamond"/>
                <a:cs typeface="Garamond"/>
              </a:rPr>
              <a:t> </a:t>
            </a:r>
            <a:r>
              <a:rPr lang="en-US" sz="2800" dirty="0" smtClean="0">
                <a:solidFill>
                  <a:srgbClr val="000000"/>
                </a:solidFill>
                <a:latin typeface="Garamond"/>
                <a:cs typeface="Garamond"/>
              </a:rPr>
              <a:t>about fiscal tightening (</a:t>
            </a:r>
            <a:r>
              <a:rPr lang="en-US" sz="2800" dirty="0" err="1" smtClean="0">
                <a:solidFill>
                  <a:srgbClr val="000000"/>
                </a:solidFill>
                <a:latin typeface="Garamond"/>
                <a:cs typeface="Garamond"/>
              </a:rPr>
              <a:t>e.g</a:t>
            </a:r>
            <a:r>
              <a:rPr lang="en-US" sz="2800" dirty="0" smtClean="0">
                <a:solidFill>
                  <a:srgbClr val="000000"/>
                </a:solidFill>
                <a:latin typeface="Garamond"/>
                <a:cs typeface="Garamond"/>
              </a:rPr>
              <a:t> S &amp;P’s latest downgrade of Spanish debt )</a:t>
            </a:r>
          </a:p>
        </p:txBody>
      </p:sp>
    </p:spTree>
    <p:extLst>
      <p:ext uri="{BB962C8B-B14F-4D97-AF65-F5344CB8AC3E}">
        <p14:creationId xmlns:p14="http://schemas.microsoft.com/office/powerpoint/2010/main" val="3568657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43083" y="2693088"/>
            <a:ext cx="4057847"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Alternatives</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23929992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462034" y="121171"/>
            <a:ext cx="252793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Alternatives</a:t>
            </a:r>
            <a:endParaRPr lang="en-US" sz="3500" b="1" dirty="0">
              <a:solidFill>
                <a:srgbClr val="000000"/>
              </a:solidFill>
              <a:latin typeface="Garamond"/>
              <a:cs typeface="Garamond"/>
            </a:endParaRPr>
          </a:p>
        </p:txBody>
      </p:sp>
      <p:sp>
        <p:nvSpPr>
          <p:cNvPr id="5" name="TextBox 4"/>
          <p:cNvSpPr txBox="1"/>
          <p:nvPr/>
        </p:nvSpPr>
        <p:spPr>
          <a:xfrm>
            <a:off x="837645" y="1488346"/>
            <a:ext cx="7125256" cy="1384995"/>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ECB, European authorities could reverse course and allow for expansionary fiscal policy in Greece and Eurozone – but won’t.</a:t>
            </a:r>
          </a:p>
        </p:txBody>
      </p:sp>
    </p:spTree>
    <p:extLst>
      <p:ext uri="{BB962C8B-B14F-4D97-AF65-F5344CB8AC3E}">
        <p14:creationId xmlns:p14="http://schemas.microsoft.com/office/powerpoint/2010/main" val="168466072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975391" y="121171"/>
            <a:ext cx="3501223" cy="1169551"/>
          </a:xfrm>
          <a:prstGeom prst="rect">
            <a:avLst/>
          </a:prstGeom>
          <a:noFill/>
        </p:spPr>
        <p:txBody>
          <a:bodyPr wrap="none" rtlCol="0">
            <a:spAutoFit/>
          </a:bodyPr>
          <a:lstStyle/>
          <a:p>
            <a:pPr algn="ctr"/>
            <a:r>
              <a:rPr lang="en-US" sz="3500" b="1" dirty="0" smtClean="0">
                <a:solidFill>
                  <a:srgbClr val="000000"/>
                </a:solidFill>
                <a:latin typeface="Garamond"/>
                <a:cs typeface="Garamond"/>
              </a:rPr>
              <a:t>Default and Exit:</a:t>
            </a:r>
          </a:p>
          <a:p>
            <a:pPr algn="ctr"/>
            <a:r>
              <a:rPr lang="en-US" sz="3500" b="1" dirty="0" smtClean="0">
                <a:solidFill>
                  <a:srgbClr val="000000"/>
                </a:solidFill>
                <a:latin typeface="Garamond"/>
                <a:cs typeface="Garamond"/>
              </a:rPr>
              <a:t>Argentina</a:t>
            </a:r>
            <a:endParaRPr lang="en-US" sz="3500" b="1" dirty="0">
              <a:solidFill>
                <a:srgbClr val="000000"/>
              </a:solidFill>
              <a:latin typeface="Garamond"/>
              <a:cs typeface="Garamond"/>
            </a:endParaRPr>
          </a:p>
        </p:txBody>
      </p:sp>
      <p:sp>
        <p:nvSpPr>
          <p:cNvPr id="5" name="TextBox 4"/>
          <p:cNvSpPr txBox="1"/>
          <p:nvPr/>
        </p:nvSpPr>
        <p:spPr>
          <a:xfrm>
            <a:off x="837645" y="1488346"/>
            <a:ext cx="7125256" cy="3970318"/>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Banking system collapsed, but only one quarter of continued recession.</a:t>
            </a:r>
          </a:p>
          <a:p>
            <a:pPr marL="285750" indent="-285750">
              <a:buFont typeface="Arial"/>
              <a:buChar char="•"/>
            </a:pPr>
            <a:r>
              <a:rPr lang="en-US" sz="2800" dirty="0" smtClean="0">
                <a:solidFill>
                  <a:srgbClr val="000000"/>
                </a:solidFill>
                <a:latin typeface="Garamond"/>
                <a:cs typeface="Garamond"/>
              </a:rPr>
              <a:t>Then growth: 63 percent in six years.</a:t>
            </a:r>
          </a:p>
          <a:p>
            <a:pPr marL="285750" indent="-285750">
              <a:buFont typeface="Arial"/>
              <a:buChar char="•"/>
            </a:pPr>
            <a:r>
              <a:rPr lang="en-US" sz="2800" dirty="0" smtClean="0">
                <a:solidFill>
                  <a:srgbClr val="000000"/>
                </a:solidFill>
                <a:latin typeface="Garamond"/>
                <a:cs typeface="Garamond"/>
              </a:rPr>
              <a:t>Recovers pre-crisis GDP within 3 years.</a:t>
            </a:r>
          </a:p>
          <a:p>
            <a:pPr marL="285750" indent="-285750">
              <a:buFont typeface="Arial"/>
              <a:buChar char="•"/>
            </a:pPr>
            <a:r>
              <a:rPr lang="en-US" sz="2800" dirty="0" smtClean="0">
                <a:solidFill>
                  <a:srgbClr val="000000"/>
                </a:solidFill>
                <a:latin typeface="Garamond"/>
                <a:cs typeface="Garamond"/>
              </a:rPr>
              <a:t>Allow 2/3 reduction in poverty and extreme poverty.</a:t>
            </a:r>
          </a:p>
          <a:p>
            <a:pPr marL="285750" indent="-285750">
              <a:buFont typeface="Arial"/>
              <a:buChar char="•"/>
            </a:pPr>
            <a:r>
              <a:rPr lang="en-US" sz="2800" dirty="0" smtClean="0">
                <a:solidFill>
                  <a:srgbClr val="000000"/>
                </a:solidFill>
                <a:latin typeface="Garamond"/>
                <a:cs typeface="Garamond"/>
              </a:rPr>
              <a:t>Large increases in social spending, reduced inequality.</a:t>
            </a:r>
          </a:p>
          <a:p>
            <a:pPr marL="285750" indent="-285750">
              <a:buFont typeface="Arial"/>
              <a:buChar char="•"/>
            </a:pPr>
            <a:r>
              <a:rPr lang="en-US" sz="2800" dirty="0" smtClean="0">
                <a:solidFill>
                  <a:srgbClr val="000000"/>
                </a:solidFill>
                <a:latin typeface="Garamond"/>
                <a:cs typeface="Garamond"/>
              </a:rPr>
              <a:t>Huge Success.</a:t>
            </a:r>
          </a:p>
        </p:txBody>
      </p:sp>
    </p:spTree>
    <p:extLst>
      <p:ext uri="{BB962C8B-B14F-4D97-AF65-F5344CB8AC3E}">
        <p14:creationId xmlns:p14="http://schemas.microsoft.com/office/powerpoint/2010/main" val="68336186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562619" cy="553998"/>
          </a:xfrm>
          <a:prstGeom prst="rect">
            <a:avLst/>
          </a:prstGeom>
          <a:noFill/>
        </p:spPr>
        <p:txBody>
          <a:bodyPr wrap="none" rtlCol="0">
            <a:spAutoFit/>
          </a:bodyPr>
          <a:lstStyle/>
          <a:p>
            <a:r>
              <a:rPr lang="en-US" sz="3000" b="1" dirty="0" smtClean="0">
                <a:latin typeface="Garamond"/>
                <a:cs typeface="Garamond"/>
              </a:rPr>
              <a:t>Argentina vs. Greece</a:t>
            </a:r>
            <a:endParaRPr lang="en-US" sz="3000" b="1" dirty="0">
              <a:latin typeface="Garamond"/>
              <a:cs typeface="Garamond"/>
            </a:endParaRPr>
          </a:p>
        </p:txBody>
      </p:sp>
      <p:sp>
        <p:nvSpPr>
          <p:cNvPr id="10" name="TextBox 9"/>
          <p:cNvSpPr txBox="1"/>
          <p:nvPr/>
        </p:nvSpPr>
        <p:spPr>
          <a:xfrm>
            <a:off x="1465273" y="527982"/>
            <a:ext cx="5526172" cy="646331"/>
          </a:xfrm>
          <a:prstGeom prst="rect">
            <a:avLst/>
          </a:prstGeom>
          <a:noFill/>
        </p:spPr>
        <p:txBody>
          <a:bodyPr wrap="square" rtlCol="0">
            <a:spAutoFit/>
          </a:bodyPr>
          <a:lstStyle/>
          <a:p>
            <a:r>
              <a:rPr lang="en-US" dirty="0">
                <a:latin typeface="Garamond"/>
                <a:cs typeface="Garamond"/>
              </a:rPr>
              <a:t>Comparative GDP Recovery Paths: Argentina (1996-2007) vs. Greece (2005-2016)</a:t>
            </a:r>
            <a:endParaRPr lang="en-US" dirty="0" smtClean="0">
              <a:latin typeface="Garamond"/>
              <a:cs typeface="Garamond"/>
            </a:endParaRPr>
          </a:p>
        </p:txBody>
      </p:sp>
      <p:sp>
        <p:nvSpPr>
          <p:cNvPr id="11" name="TextBox 10"/>
          <p:cNvSpPr txBox="1"/>
          <p:nvPr/>
        </p:nvSpPr>
        <p:spPr>
          <a:xfrm>
            <a:off x="1465273" y="5715000"/>
            <a:ext cx="3349795" cy="338554"/>
          </a:xfrm>
          <a:prstGeom prst="rect">
            <a:avLst/>
          </a:prstGeom>
          <a:noFill/>
        </p:spPr>
        <p:txBody>
          <a:bodyPr wrap="none" rtlCol="0">
            <a:spAutoFit/>
          </a:bodyPr>
          <a:lstStyle/>
          <a:p>
            <a:r>
              <a:rPr lang="en-US" sz="1600" dirty="0" smtClean="0">
                <a:latin typeface="Garamond"/>
                <a:cs typeface="Garamond"/>
              </a:rPr>
              <a:t>Source: </a:t>
            </a:r>
            <a:r>
              <a:rPr lang="en-US" sz="1600" dirty="0" err="1" smtClean="0">
                <a:latin typeface="Garamond"/>
                <a:cs typeface="Garamond"/>
              </a:rPr>
              <a:t>Weisbrot</a:t>
            </a:r>
            <a:r>
              <a:rPr lang="en-US" sz="1600" dirty="0" smtClean="0">
                <a:latin typeface="Garamond"/>
                <a:cs typeface="Garamond"/>
              </a:rPr>
              <a:t> and Montecino (2012)</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4060733863"/>
              </p:ext>
            </p:extLst>
          </p:nvPr>
        </p:nvGraphicFramePr>
        <p:xfrm>
          <a:off x="1110343" y="1174986"/>
          <a:ext cx="6972438" cy="45400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15842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415215" cy="553998"/>
          </a:xfrm>
          <a:prstGeom prst="rect">
            <a:avLst/>
          </a:prstGeom>
          <a:noFill/>
        </p:spPr>
        <p:txBody>
          <a:bodyPr wrap="none" rtlCol="0">
            <a:spAutoFit/>
          </a:bodyPr>
          <a:lstStyle/>
          <a:p>
            <a:r>
              <a:rPr lang="en-US" sz="3000" b="1" dirty="0" smtClean="0">
                <a:latin typeface="Garamond"/>
                <a:cs typeface="Garamond"/>
              </a:rPr>
              <a:t>Spain: Current Account Balance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554632"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2151785550"/>
              </p:ext>
            </p:extLst>
          </p:nvPr>
        </p:nvGraphicFramePr>
        <p:xfrm>
          <a:off x="909735" y="1231640"/>
          <a:ext cx="7525138" cy="45150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720291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218060" y="121171"/>
            <a:ext cx="701590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Argentine Recovery Misunderstood</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Not a commodities boom.</a:t>
            </a:r>
          </a:p>
          <a:p>
            <a:pPr marL="285750" indent="-285750">
              <a:buFont typeface="Arial"/>
              <a:buChar char="•"/>
            </a:pPr>
            <a:r>
              <a:rPr lang="en-US" sz="2800" dirty="0" smtClean="0">
                <a:solidFill>
                  <a:srgbClr val="000000"/>
                </a:solidFill>
                <a:latin typeface="Garamond"/>
                <a:cs typeface="Garamond"/>
              </a:rPr>
              <a:t>Not even export led.</a:t>
            </a:r>
          </a:p>
          <a:p>
            <a:pPr marL="285750" indent="-285750">
              <a:buFont typeface="Arial"/>
              <a:buChar char="•"/>
            </a:pPr>
            <a:r>
              <a:rPr lang="en-US" sz="2800" dirty="0">
                <a:solidFill>
                  <a:srgbClr val="000000"/>
                </a:solidFill>
                <a:latin typeface="Garamond"/>
                <a:cs typeface="Garamond"/>
              </a:rPr>
              <a:t>L</a:t>
            </a:r>
            <a:r>
              <a:rPr lang="en-US" sz="2800" dirty="0" smtClean="0">
                <a:solidFill>
                  <a:srgbClr val="000000"/>
                </a:solidFill>
                <a:latin typeface="Garamond"/>
                <a:cs typeface="Garamond"/>
              </a:rPr>
              <a:t>ed by domestic consumption and investment.</a:t>
            </a:r>
          </a:p>
          <a:p>
            <a:pPr marL="285750" indent="-285750">
              <a:buFont typeface="Arial"/>
              <a:buChar char="•"/>
            </a:pPr>
            <a:r>
              <a:rPr lang="en-US" sz="2800" dirty="0" smtClean="0">
                <a:solidFill>
                  <a:srgbClr val="000000"/>
                </a:solidFill>
                <a:latin typeface="Garamond"/>
                <a:cs typeface="Garamond"/>
              </a:rPr>
              <a:t>Change in macroeconomic policy was key: change from pro-cyclical to pro-growth.</a:t>
            </a:r>
          </a:p>
        </p:txBody>
      </p:sp>
    </p:spTree>
    <p:extLst>
      <p:ext uri="{BB962C8B-B14F-4D97-AF65-F5344CB8AC3E}">
        <p14:creationId xmlns:p14="http://schemas.microsoft.com/office/powerpoint/2010/main" val="176147278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419257" y="121171"/>
            <a:ext cx="6613522"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Greek advantages over Argentina</a:t>
            </a:r>
            <a:endParaRPr lang="en-US" sz="3500" b="1" dirty="0">
              <a:solidFill>
                <a:srgbClr val="000000"/>
              </a:solidFill>
              <a:latin typeface="Garamond"/>
              <a:cs typeface="Garamond"/>
            </a:endParaRPr>
          </a:p>
        </p:txBody>
      </p:sp>
      <p:sp>
        <p:nvSpPr>
          <p:cNvPr id="5" name="TextBox 4"/>
          <p:cNvSpPr txBox="1"/>
          <p:nvPr/>
        </p:nvSpPr>
        <p:spPr>
          <a:xfrm>
            <a:off x="837645" y="1488346"/>
            <a:ext cx="7125256" cy="1815882"/>
          </a:xfrm>
          <a:prstGeom prst="rect">
            <a:avLst/>
          </a:prstGeom>
          <a:noFill/>
        </p:spPr>
        <p:txBody>
          <a:bodyPr wrap="square" rtlCol="0">
            <a:spAutoFit/>
          </a:bodyPr>
          <a:lstStyle/>
          <a:p>
            <a:pPr marL="285750" indent="-285750">
              <a:buFont typeface="Arial"/>
              <a:buChar char="•"/>
            </a:pPr>
            <a:r>
              <a:rPr lang="en-US" sz="2800" dirty="0" smtClean="0">
                <a:solidFill>
                  <a:srgbClr val="000000"/>
                </a:solidFill>
                <a:latin typeface="Garamond"/>
                <a:cs typeface="Garamond"/>
              </a:rPr>
              <a:t>Export sector twice as big.</a:t>
            </a:r>
          </a:p>
          <a:p>
            <a:pPr marL="285750" indent="-285750">
              <a:buFont typeface="Arial"/>
              <a:buChar char="•"/>
            </a:pPr>
            <a:r>
              <a:rPr lang="en-US" sz="2800" dirty="0" smtClean="0">
                <a:solidFill>
                  <a:srgbClr val="000000"/>
                </a:solidFill>
                <a:latin typeface="Garamond"/>
                <a:cs typeface="Garamond"/>
              </a:rPr>
              <a:t>More potential sources of borrowing, if needed.</a:t>
            </a:r>
          </a:p>
          <a:p>
            <a:pPr marL="285750" indent="-285750">
              <a:buFont typeface="Arial"/>
              <a:buChar char="•"/>
            </a:pPr>
            <a:r>
              <a:rPr lang="en-US" sz="2800" dirty="0" smtClean="0">
                <a:solidFill>
                  <a:srgbClr val="000000"/>
                </a:solidFill>
                <a:latin typeface="Garamond"/>
                <a:cs typeface="Garamond"/>
              </a:rPr>
              <a:t>More developed economy, banking system.</a:t>
            </a:r>
          </a:p>
        </p:txBody>
      </p:sp>
    </p:spTree>
    <p:extLst>
      <p:ext uri="{BB962C8B-B14F-4D97-AF65-F5344CB8AC3E}">
        <p14:creationId xmlns:p14="http://schemas.microsoft.com/office/powerpoint/2010/main" val="5447800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562619" cy="553998"/>
          </a:xfrm>
          <a:prstGeom prst="rect">
            <a:avLst/>
          </a:prstGeom>
          <a:noFill/>
        </p:spPr>
        <p:txBody>
          <a:bodyPr wrap="none" rtlCol="0">
            <a:spAutoFit/>
          </a:bodyPr>
          <a:lstStyle/>
          <a:p>
            <a:r>
              <a:rPr lang="en-US" sz="3000" b="1" dirty="0" smtClean="0">
                <a:latin typeface="Garamond"/>
                <a:cs typeface="Garamond"/>
              </a:rPr>
              <a:t>Argentina vs. Greece</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Exports as a Percent of GDP, Pre and Post-Devaluation</a:t>
            </a:r>
          </a:p>
        </p:txBody>
      </p:sp>
      <p:sp>
        <p:nvSpPr>
          <p:cNvPr id="11" name="TextBox 10"/>
          <p:cNvSpPr txBox="1"/>
          <p:nvPr/>
        </p:nvSpPr>
        <p:spPr>
          <a:xfrm>
            <a:off x="1465273" y="5715000"/>
            <a:ext cx="2597987" cy="338554"/>
          </a:xfrm>
          <a:prstGeom prst="rect">
            <a:avLst/>
          </a:prstGeom>
          <a:noFill/>
        </p:spPr>
        <p:txBody>
          <a:bodyPr wrap="none" rtlCol="0">
            <a:spAutoFit/>
          </a:bodyPr>
          <a:lstStyle/>
          <a:p>
            <a:r>
              <a:rPr lang="en-US" sz="1600" dirty="0" smtClean="0">
                <a:latin typeface="Garamond"/>
                <a:cs typeface="Garamond"/>
              </a:rPr>
              <a:t>Source: Eurostat and INDEC.</a:t>
            </a:r>
            <a:endParaRPr lang="en-US" sz="1600" dirty="0">
              <a:latin typeface="Garamond"/>
              <a:cs typeface="Garamond"/>
            </a:endParaRPr>
          </a:p>
        </p:txBody>
      </p:sp>
      <p:graphicFrame>
        <p:nvGraphicFramePr>
          <p:cNvPr id="7" name="Chart 6"/>
          <p:cNvGraphicFramePr>
            <a:graphicFrameLocks noChangeAspect="1"/>
          </p:cNvGraphicFramePr>
          <p:nvPr>
            <p:extLst>
              <p:ext uri="{D42A27DB-BD31-4B8C-83A1-F6EECF244321}">
                <p14:modId xmlns:p14="http://schemas.microsoft.com/office/powerpoint/2010/main" val="683416869"/>
              </p:ext>
            </p:extLst>
          </p:nvPr>
        </p:nvGraphicFramePr>
        <p:xfrm>
          <a:off x="1469036" y="1371600"/>
          <a:ext cx="6205928"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556761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65963" y="2693088"/>
            <a:ext cx="2012089"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Spain</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272233154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4100699" y="121171"/>
            <a:ext cx="1250663"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Spain</a:t>
            </a:r>
            <a:endParaRPr lang="en-US" sz="3500" b="1" dirty="0">
              <a:solidFill>
                <a:srgbClr val="000000"/>
              </a:solidFill>
              <a:latin typeface="Garamond"/>
              <a:cs typeface="Garamond"/>
            </a:endParaRPr>
          </a:p>
        </p:txBody>
      </p:sp>
      <p:sp>
        <p:nvSpPr>
          <p:cNvPr id="5" name="TextBox 4"/>
          <p:cNvSpPr txBox="1"/>
          <p:nvPr/>
        </p:nvSpPr>
        <p:spPr>
          <a:xfrm>
            <a:off x="837645" y="1488346"/>
            <a:ext cx="7125256" cy="954107"/>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Debt burden is manageable at reasonable interest rates.</a:t>
            </a:r>
          </a:p>
        </p:txBody>
      </p:sp>
    </p:spTree>
    <p:extLst>
      <p:ext uri="{BB962C8B-B14F-4D97-AF65-F5344CB8AC3E}">
        <p14:creationId xmlns:p14="http://schemas.microsoft.com/office/powerpoint/2010/main" val="186903236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921475" cy="553998"/>
          </a:xfrm>
          <a:prstGeom prst="rect">
            <a:avLst/>
          </a:prstGeom>
          <a:noFill/>
        </p:spPr>
        <p:txBody>
          <a:bodyPr wrap="none" rtlCol="0">
            <a:spAutoFit/>
          </a:bodyPr>
          <a:lstStyle/>
          <a:p>
            <a:r>
              <a:rPr lang="en-US" sz="3000" b="1" dirty="0" smtClean="0">
                <a:latin typeface="Garamond"/>
                <a:cs typeface="Garamond"/>
              </a:rPr>
              <a:t>Spain: Quarterly Real GDP Growth</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Seasonally Adjusted Annualized Rates</a:t>
            </a:r>
            <a:endParaRPr lang="en-US" dirty="0">
              <a:latin typeface="Garamond"/>
              <a:cs typeface="Garamond"/>
            </a:endParaRP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2110722686"/>
              </p:ext>
            </p:extLst>
          </p:nvPr>
        </p:nvGraphicFramePr>
        <p:xfrm>
          <a:off x="242596" y="1181256"/>
          <a:ext cx="8658808" cy="44954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8468735"/>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3841116" cy="553998"/>
          </a:xfrm>
          <a:prstGeom prst="rect">
            <a:avLst/>
          </a:prstGeom>
          <a:noFill/>
        </p:spPr>
        <p:txBody>
          <a:bodyPr wrap="none" rtlCol="0">
            <a:spAutoFit/>
          </a:bodyPr>
          <a:lstStyle/>
          <a:p>
            <a:r>
              <a:rPr lang="en-US" sz="3000" b="1" dirty="0" smtClean="0">
                <a:latin typeface="Garamond"/>
                <a:cs typeface="Garamond"/>
              </a:rPr>
              <a:t>Spain: Unemployment</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Seasonally Adjusted Annualized Rates</a:t>
            </a:r>
            <a:endParaRPr lang="en-US" dirty="0">
              <a:latin typeface="Garamond"/>
              <a:cs typeface="Garamond"/>
            </a:endParaRPr>
          </a:p>
        </p:txBody>
      </p:sp>
      <p:sp>
        <p:nvSpPr>
          <p:cNvPr id="11" name="TextBox 10"/>
          <p:cNvSpPr txBox="1"/>
          <p:nvPr/>
        </p:nvSpPr>
        <p:spPr>
          <a:xfrm>
            <a:off x="1465273" y="5715000"/>
            <a:ext cx="1509748" cy="338554"/>
          </a:xfrm>
          <a:prstGeom prst="rect">
            <a:avLst/>
          </a:prstGeom>
          <a:noFill/>
        </p:spPr>
        <p:txBody>
          <a:bodyPr wrap="none" rtlCol="0">
            <a:spAutoFit/>
          </a:bodyPr>
          <a:lstStyle/>
          <a:p>
            <a:r>
              <a:rPr lang="en-US" sz="1600" dirty="0" smtClean="0">
                <a:latin typeface="Garamond"/>
                <a:cs typeface="Garamond"/>
              </a:rPr>
              <a:t>Source: Eurostat</a:t>
            </a:r>
            <a:endParaRPr lang="en-US" sz="1600" dirty="0">
              <a:latin typeface="Garamond"/>
              <a:cs typeface="Garamond"/>
            </a:endParaRPr>
          </a:p>
        </p:txBody>
      </p:sp>
      <p:graphicFrame>
        <p:nvGraphicFramePr>
          <p:cNvPr id="7" name="Chart 6"/>
          <p:cNvGraphicFramePr>
            <a:graphicFrameLocks/>
          </p:cNvGraphicFramePr>
          <p:nvPr>
            <p:extLst>
              <p:ext uri="{D42A27DB-BD31-4B8C-83A1-F6EECF244321}">
                <p14:modId xmlns:p14="http://schemas.microsoft.com/office/powerpoint/2010/main" val="3220283659"/>
              </p:ext>
            </p:extLst>
          </p:nvPr>
        </p:nvGraphicFramePr>
        <p:xfrm>
          <a:off x="1127448" y="1362269"/>
          <a:ext cx="7013512" cy="42081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9602799"/>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4099901" y="121171"/>
            <a:ext cx="1252266"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Spain</a:t>
            </a:r>
            <a:endParaRPr lang="en-US" sz="3500" b="1" dirty="0">
              <a:solidFill>
                <a:srgbClr val="000000"/>
              </a:solidFill>
              <a:latin typeface="Garamond"/>
              <a:cs typeface="Garamond"/>
            </a:endParaRPr>
          </a:p>
        </p:txBody>
      </p:sp>
      <p:sp>
        <p:nvSpPr>
          <p:cNvPr id="5" name="TextBox 4"/>
          <p:cNvSpPr txBox="1"/>
          <p:nvPr/>
        </p:nvSpPr>
        <p:spPr>
          <a:xfrm>
            <a:off x="837645" y="1488346"/>
            <a:ext cx="7125256" cy="2246769"/>
          </a:xfrm>
          <a:prstGeom prst="rect">
            <a:avLst/>
          </a:prstGeom>
          <a:noFill/>
        </p:spPr>
        <p:txBody>
          <a:bodyPr wrap="square" rtlCol="0">
            <a:spAutoFit/>
          </a:bodyPr>
          <a:lstStyle/>
          <a:p>
            <a:pPr marL="457200" indent="-457200">
              <a:buFont typeface="Arial"/>
              <a:buChar char="•"/>
            </a:pPr>
            <a:r>
              <a:rPr lang="en-US" sz="2800" dirty="0">
                <a:solidFill>
                  <a:srgbClr val="000000"/>
                </a:solidFill>
                <a:latin typeface="Garamond"/>
                <a:cs typeface="Garamond"/>
              </a:rPr>
              <a:t>The IMF's latest (July 2012) Article IV consultation has Spain with 20.5 percent unemployment in 2017, despite the fact that it is, by the IMF estimation, operating at just about potential GDP.</a:t>
            </a:r>
          </a:p>
        </p:txBody>
      </p:sp>
    </p:spTree>
    <p:extLst>
      <p:ext uri="{BB962C8B-B14F-4D97-AF65-F5344CB8AC3E}">
        <p14:creationId xmlns:p14="http://schemas.microsoft.com/office/powerpoint/2010/main" val="315255783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884280" cy="553998"/>
          </a:xfrm>
          <a:prstGeom prst="rect">
            <a:avLst/>
          </a:prstGeom>
          <a:noFill/>
        </p:spPr>
        <p:txBody>
          <a:bodyPr wrap="none" rtlCol="0">
            <a:spAutoFit/>
          </a:bodyPr>
          <a:lstStyle/>
          <a:p>
            <a:r>
              <a:rPr lang="en-US" sz="3000" b="1" dirty="0" smtClean="0">
                <a:latin typeface="Garamond"/>
                <a:cs typeface="Garamond"/>
              </a:rPr>
              <a:t>Spain: Projected Interest Payments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465273" y="57150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8" name="Chart 7"/>
          <p:cNvGraphicFramePr>
            <a:graphicFrameLocks/>
          </p:cNvGraphicFramePr>
          <p:nvPr>
            <p:extLst>
              <p:ext uri="{D42A27DB-BD31-4B8C-83A1-F6EECF244321}">
                <p14:modId xmlns:p14="http://schemas.microsoft.com/office/powerpoint/2010/main" val="3069142270"/>
              </p:ext>
            </p:extLst>
          </p:nvPr>
        </p:nvGraphicFramePr>
        <p:xfrm>
          <a:off x="411990" y="1329612"/>
          <a:ext cx="8320020" cy="41987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850582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632214" y="2693088"/>
            <a:ext cx="3879588" cy="1015663"/>
          </a:xfrm>
          <a:prstGeom prst="rect">
            <a:avLst/>
          </a:prstGeom>
          <a:noFill/>
        </p:spPr>
        <p:txBody>
          <a:bodyPr wrap="none" rtlCol="0">
            <a:spAutoFit/>
          </a:bodyPr>
          <a:lstStyle/>
          <a:p>
            <a:pPr algn="ctr"/>
            <a:r>
              <a:rPr lang="en-US" sz="6000" b="1" dirty="0" smtClean="0">
                <a:solidFill>
                  <a:srgbClr val="000000"/>
                </a:solidFill>
                <a:latin typeface="Garamond"/>
                <a:cs typeface="Garamond"/>
              </a:rPr>
              <a:t>Conclusion</a:t>
            </a:r>
            <a:endParaRPr lang="en-US" sz="6000" b="1" dirty="0">
              <a:solidFill>
                <a:srgbClr val="000000"/>
              </a:solidFill>
              <a:latin typeface="Garamond"/>
              <a:cs typeface="Garamond"/>
            </a:endParaRPr>
          </a:p>
        </p:txBody>
      </p:sp>
    </p:spTree>
    <p:extLst>
      <p:ext uri="{BB962C8B-B14F-4D97-AF65-F5344CB8AC3E}">
        <p14:creationId xmlns:p14="http://schemas.microsoft.com/office/powerpoint/2010/main" val="1876103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37645" y="1488346"/>
            <a:ext cx="7125256" cy="3108544"/>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Recession cuts revenues and increases spending.</a:t>
            </a:r>
          </a:p>
          <a:p>
            <a:pPr marL="457200" indent="-457200">
              <a:buFont typeface="Arial"/>
              <a:buChar char="•"/>
            </a:pPr>
            <a:r>
              <a:rPr lang="en-US" sz="2800" dirty="0" smtClean="0">
                <a:solidFill>
                  <a:srgbClr val="000000"/>
                </a:solidFill>
                <a:latin typeface="Garamond"/>
                <a:cs typeface="Garamond"/>
              </a:rPr>
              <a:t>Before the crisis Spain and Ireland were reducing their Debt/GDP ratio and Italy’s was stable.</a:t>
            </a:r>
          </a:p>
          <a:p>
            <a:pPr marL="457200" indent="-457200">
              <a:buFont typeface="Arial"/>
              <a:buChar char="•"/>
            </a:pPr>
            <a:r>
              <a:rPr lang="en-US" sz="2800" dirty="0">
                <a:solidFill>
                  <a:srgbClr val="000000"/>
                </a:solidFill>
                <a:latin typeface="Garamond"/>
                <a:cs typeface="Garamond"/>
              </a:rPr>
              <a:t>Spain and Ireland were running fiscal surpluses and had lower debt than Germany and </a:t>
            </a:r>
            <a:r>
              <a:rPr lang="en-US" sz="2800" dirty="0" smtClean="0">
                <a:solidFill>
                  <a:srgbClr val="000000"/>
                </a:solidFill>
                <a:latin typeface="Garamond"/>
                <a:cs typeface="Garamond"/>
              </a:rPr>
              <a:t>France.</a:t>
            </a:r>
          </a:p>
        </p:txBody>
      </p:sp>
    </p:spTree>
    <p:extLst>
      <p:ext uri="{BB962C8B-B14F-4D97-AF65-F5344CB8AC3E}">
        <p14:creationId xmlns:p14="http://schemas.microsoft.com/office/powerpoint/2010/main" val="370674943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4077" y="121171"/>
            <a:ext cx="234391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Conclusion	</a:t>
            </a:r>
            <a:endParaRPr lang="en-US" sz="3500" b="1" dirty="0">
              <a:solidFill>
                <a:srgbClr val="000000"/>
              </a:solidFill>
              <a:latin typeface="Garamond"/>
              <a:cs typeface="Garamond"/>
            </a:endParaRPr>
          </a:p>
        </p:txBody>
      </p:sp>
      <p:sp>
        <p:nvSpPr>
          <p:cNvPr id="5" name="TextBox 4"/>
          <p:cNvSpPr txBox="1"/>
          <p:nvPr/>
        </p:nvSpPr>
        <p:spPr>
          <a:xfrm>
            <a:off x="837645" y="1488346"/>
            <a:ext cx="7125256" cy="4401205"/>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Last </a:t>
            </a:r>
            <a:r>
              <a:rPr lang="en-US" sz="2800" dirty="0">
                <a:solidFill>
                  <a:srgbClr val="000000"/>
                </a:solidFill>
                <a:latin typeface="Garamond"/>
                <a:cs typeface="Garamond"/>
              </a:rPr>
              <a:t>fall:  </a:t>
            </a:r>
            <a:r>
              <a:rPr lang="en-US" sz="2800" dirty="0" err="1">
                <a:solidFill>
                  <a:srgbClr val="000000"/>
                </a:solidFill>
                <a:latin typeface="Garamond"/>
                <a:cs typeface="Garamond"/>
              </a:rPr>
              <a:t>Draghi</a:t>
            </a:r>
            <a:r>
              <a:rPr lang="en-US" sz="2800" dirty="0">
                <a:solidFill>
                  <a:srgbClr val="000000"/>
                </a:solidFill>
                <a:latin typeface="Garamond"/>
                <a:cs typeface="Garamond"/>
              </a:rPr>
              <a:t> makes statement interpreted as commitment to stabilize Italian and Spanish </a:t>
            </a:r>
            <a:r>
              <a:rPr lang="en-US" sz="2800" dirty="0" smtClean="0">
                <a:solidFill>
                  <a:srgbClr val="000000"/>
                </a:solidFill>
                <a:latin typeface="Garamond"/>
                <a:cs typeface="Garamond"/>
              </a:rPr>
              <a:t>bonds</a:t>
            </a:r>
            <a:endParaRPr lang="en-US" sz="2800" dirty="0">
              <a:solidFill>
                <a:srgbClr val="000000"/>
              </a:solidFill>
              <a:latin typeface="Garamond"/>
              <a:cs typeface="Garamond"/>
            </a:endParaRPr>
          </a:p>
          <a:p>
            <a:pPr marL="457200" indent="-457200">
              <a:buFont typeface="Arial"/>
              <a:buChar char="•"/>
            </a:pPr>
            <a:r>
              <a:rPr lang="en-US" sz="2800" dirty="0" smtClean="0">
                <a:solidFill>
                  <a:srgbClr val="000000"/>
                </a:solidFill>
                <a:latin typeface="Garamond"/>
                <a:cs typeface="Garamond"/>
              </a:rPr>
              <a:t>This </a:t>
            </a:r>
            <a:r>
              <a:rPr lang="en-US" sz="2800" dirty="0">
                <a:solidFill>
                  <a:srgbClr val="000000"/>
                </a:solidFill>
                <a:latin typeface="Garamond"/>
                <a:cs typeface="Garamond"/>
              </a:rPr>
              <a:t>put an end to the acute crisis – a significant step </a:t>
            </a:r>
          </a:p>
          <a:p>
            <a:pPr marL="457200" indent="-457200">
              <a:buFont typeface="Arial"/>
              <a:buChar char="•"/>
            </a:pPr>
            <a:r>
              <a:rPr lang="en-US" sz="2800" dirty="0" smtClean="0">
                <a:solidFill>
                  <a:srgbClr val="000000"/>
                </a:solidFill>
                <a:latin typeface="Garamond"/>
                <a:cs typeface="Garamond"/>
              </a:rPr>
              <a:t>But </a:t>
            </a:r>
            <a:r>
              <a:rPr lang="en-US" sz="2800" dirty="0">
                <a:solidFill>
                  <a:srgbClr val="000000"/>
                </a:solidFill>
                <a:latin typeface="Garamond"/>
                <a:cs typeface="Garamond"/>
              </a:rPr>
              <a:t>recession continues because of fiscal tightening</a:t>
            </a:r>
          </a:p>
          <a:p>
            <a:pPr marL="457200" indent="-457200">
              <a:buFont typeface="Arial"/>
              <a:buChar char="•"/>
            </a:pPr>
            <a:r>
              <a:rPr lang="en-US" sz="2800" dirty="0" smtClean="0">
                <a:solidFill>
                  <a:srgbClr val="000000"/>
                </a:solidFill>
                <a:latin typeface="Garamond"/>
                <a:cs typeface="Garamond"/>
              </a:rPr>
              <a:t>Note </a:t>
            </a:r>
            <a:r>
              <a:rPr lang="en-US" sz="2800" dirty="0">
                <a:solidFill>
                  <a:srgbClr val="000000"/>
                </a:solidFill>
                <a:latin typeface="Garamond"/>
                <a:cs typeface="Garamond"/>
              </a:rPr>
              <a:t>difference from U.S. :  Because </a:t>
            </a:r>
            <a:r>
              <a:rPr lang="en-US" sz="2800" dirty="0" err="1">
                <a:solidFill>
                  <a:srgbClr val="000000"/>
                </a:solidFill>
                <a:latin typeface="Garamond"/>
                <a:cs typeface="Garamond"/>
              </a:rPr>
              <a:t>eurozone</a:t>
            </a:r>
            <a:r>
              <a:rPr lang="en-US" sz="2800" dirty="0">
                <a:solidFill>
                  <a:srgbClr val="000000"/>
                </a:solidFill>
                <a:latin typeface="Garamond"/>
                <a:cs typeface="Garamond"/>
              </a:rPr>
              <a:t> citizens have lost any democratic input into economic </a:t>
            </a:r>
            <a:r>
              <a:rPr lang="en-US" sz="2800" dirty="0" smtClean="0">
                <a:solidFill>
                  <a:srgbClr val="000000"/>
                </a:solidFill>
                <a:latin typeface="Garamond"/>
                <a:cs typeface="Garamond"/>
              </a:rPr>
              <a:t>policy-making</a:t>
            </a:r>
            <a:endParaRPr lang="en-US" sz="2800" dirty="0">
              <a:solidFill>
                <a:srgbClr val="000000"/>
              </a:solidFill>
              <a:latin typeface="Garamond"/>
              <a:cs typeface="Garamond"/>
            </a:endParaRPr>
          </a:p>
        </p:txBody>
      </p:sp>
    </p:spTree>
    <p:extLst>
      <p:ext uri="{BB962C8B-B14F-4D97-AF65-F5344CB8AC3E}">
        <p14:creationId xmlns:p14="http://schemas.microsoft.com/office/powerpoint/2010/main" val="184568096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493"/>
          <a:stretch/>
        </p:blipFill>
        <p:spPr bwMode="auto">
          <a:xfrm>
            <a:off x="0" y="0"/>
            <a:ext cx="12972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4077" y="121171"/>
            <a:ext cx="2343911" cy="630942"/>
          </a:xfrm>
          <a:prstGeom prst="rect">
            <a:avLst/>
          </a:prstGeom>
          <a:noFill/>
        </p:spPr>
        <p:txBody>
          <a:bodyPr wrap="none" rtlCol="0">
            <a:spAutoFit/>
          </a:bodyPr>
          <a:lstStyle/>
          <a:p>
            <a:pPr algn="ctr"/>
            <a:r>
              <a:rPr lang="en-US" sz="3500" b="1" dirty="0" smtClean="0">
                <a:solidFill>
                  <a:srgbClr val="000000"/>
                </a:solidFill>
                <a:latin typeface="Garamond"/>
                <a:cs typeface="Garamond"/>
              </a:rPr>
              <a:t>Conclusion	</a:t>
            </a:r>
            <a:endParaRPr lang="en-US" sz="3500" b="1" dirty="0">
              <a:solidFill>
                <a:srgbClr val="000000"/>
              </a:solidFill>
              <a:latin typeface="Garamond"/>
              <a:cs typeface="Garamond"/>
            </a:endParaRPr>
          </a:p>
        </p:txBody>
      </p:sp>
      <p:sp>
        <p:nvSpPr>
          <p:cNvPr id="5" name="TextBox 4"/>
          <p:cNvSpPr txBox="1"/>
          <p:nvPr/>
        </p:nvSpPr>
        <p:spPr>
          <a:xfrm>
            <a:off x="837645" y="1488346"/>
            <a:ext cx="7125256" cy="2677656"/>
          </a:xfrm>
          <a:prstGeom prst="rect">
            <a:avLst/>
          </a:prstGeom>
          <a:noFill/>
        </p:spPr>
        <p:txBody>
          <a:bodyPr wrap="square" rtlCol="0">
            <a:spAutoFit/>
          </a:bodyPr>
          <a:lstStyle/>
          <a:p>
            <a:pPr marL="457200" indent="-457200">
              <a:buFont typeface="Arial"/>
              <a:buChar char="•"/>
            </a:pPr>
            <a:r>
              <a:rPr lang="en-US" sz="2800" dirty="0" smtClean="0">
                <a:solidFill>
                  <a:srgbClr val="000000"/>
                </a:solidFill>
                <a:latin typeface="Garamond"/>
                <a:cs typeface="Garamond"/>
              </a:rPr>
              <a:t>Lack </a:t>
            </a:r>
            <a:r>
              <a:rPr lang="en-US" sz="2800" dirty="0">
                <a:solidFill>
                  <a:srgbClr val="000000"/>
                </a:solidFill>
                <a:latin typeface="Garamond"/>
                <a:cs typeface="Garamond"/>
              </a:rPr>
              <a:t>of democracy is key</a:t>
            </a:r>
          </a:p>
          <a:p>
            <a:pPr marL="457200" indent="-457200">
              <a:buFont typeface="Arial"/>
              <a:buChar char="•"/>
            </a:pPr>
            <a:r>
              <a:rPr lang="en-US" sz="2800" dirty="0" smtClean="0">
                <a:solidFill>
                  <a:srgbClr val="000000"/>
                </a:solidFill>
                <a:latin typeface="Garamond"/>
                <a:cs typeface="Garamond"/>
              </a:rPr>
              <a:t>Without </a:t>
            </a:r>
            <a:r>
              <a:rPr lang="en-US" sz="2800" dirty="0">
                <a:solidFill>
                  <a:srgbClr val="000000"/>
                </a:solidFill>
                <a:latin typeface="Garamond"/>
                <a:cs typeface="Garamond"/>
              </a:rPr>
              <a:t>credible threat to leave euro, weaker countries are subject to Troika’s decisions</a:t>
            </a:r>
          </a:p>
          <a:p>
            <a:pPr marL="457200" indent="-457200">
              <a:buFont typeface="Arial"/>
              <a:buChar char="•"/>
            </a:pPr>
            <a:r>
              <a:rPr lang="en-US" sz="2800" dirty="0" smtClean="0">
                <a:solidFill>
                  <a:srgbClr val="000000"/>
                </a:solidFill>
                <a:latin typeface="Garamond"/>
                <a:cs typeface="Garamond"/>
              </a:rPr>
              <a:t>High </a:t>
            </a:r>
            <a:r>
              <a:rPr lang="en-US" sz="2800" dirty="0">
                <a:solidFill>
                  <a:srgbClr val="000000"/>
                </a:solidFill>
                <a:latin typeface="Garamond"/>
                <a:cs typeface="Garamond"/>
              </a:rPr>
              <a:t>unemployment, needless suffering will continue for many years or until Troika is forced to retreat</a:t>
            </a:r>
            <a:endParaRPr lang="en-US" sz="2800" dirty="0" smtClean="0">
              <a:solidFill>
                <a:srgbClr val="000000"/>
              </a:solidFill>
              <a:latin typeface="Garamond"/>
              <a:cs typeface="Garamond"/>
            </a:endParaRPr>
          </a:p>
        </p:txBody>
      </p:sp>
    </p:spTree>
    <p:extLst>
      <p:ext uri="{BB962C8B-B14F-4D97-AF65-F5344CB8AC3E}">
        <p14:creationId xmlns:p14="http://schemas.microsoft.com/office/powerpoint/2010/main" val="8440290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790231" cy="553998"/>
          </a:xfrm>
          <a:prstGeom prst="rect">
            <a:avLst/>
          </a:prstGeom>
          <a:noFill/>
        </p:spPr>
        <p:txBody>
          <a:bodyPr wrap="none" rtlCol="0">
            <a:spAutoFit/>
          </a:bodyPr>
          <a:lstStyle/>
          <a:p>
            <a:r>
              <a:rPr lang="en-US" sz="3000" b="1" dirty="0" smtClean="0">
                <a:latin typeface="Garamond"/>
                <a:cs typeface="Garamond"/>
              </a:rPr>
              <a:t>Spain: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2048250689"/>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dirty="0">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-0.2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dirty="0">
                          <a:solidFill>
                            <a:srgbClr val="000000"/>
                          </a:solidFill>
                          <a:effectLst/>
                          <a:latin typeface="Garamond" pitchFamily="18" charset="0"/>
                        </a:rPr>
                        <a:t>-0.3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-8.9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dirty="0">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2.5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3.3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1.8</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2.5</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41.4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38.6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30.7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26.7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30.8</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42.5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49.8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57.5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78.6</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48.8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39.7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40.2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53.9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61.3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69.1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90.7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417924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054539" cy="553998"/>
          </a:xfrm>
          <a:prstGeom prst="rect">
            <a:avLst/>
          </a:prstGeom>
          <a:noFill/>
        </p:spPr>
        <p:txBody>
          <a:bodyPr wrap="none" rtlCol="0">
            <a:spAutoFit/>
          </a:bodyPr>
          <a:lstStyle/>
          <a:p>
            <a:r>
              <a:rPr lang="en-US" sz="3000" b="1" dirty="0" smtClean="0">
                <a:latin typeface="Garamond"/>
                <a:cs typeface="Garamond"/>
              </a:rPr>
              <a:t>Ireland: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3" name="Table 2"/>
          <p:cNvGraphicFramePr>
            <a:graphicFrameLocks noGrp="1"/>
          </p:cNvGraphicFramePr>
          <p:nvPr>
            <p:extLst>
              <p:ext uri="{D42A27DB-BD31-4B8C-83A1-F6EECF244321}">
                <p14:modId xmlns:p14="http://schemas.microsoft.com/office/powerpoint/2010/main" val="441822738"/>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0.1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-13.9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-30.9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-12.8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-8.3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-27.9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3.9</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19.8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15.8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74.7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103.0</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30.8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29.2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27.1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24.8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25.0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44.5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64.9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106.5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117.7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89413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5014339" cy="553998"/>
          </a:xfrm>
          <a:prstGeom prst="rect">
            <a:avLst/>
          </a:prstGeom>
          <a:noFill/>
        </p:spPr>
        <p:txBody>
          <a:bodyPr wrap="none" rtlCol="0">
            <a:spAutoFit/>
          </a:bodyPr>
          <a:lstStyle/>
          <a:p>
            <a:r>
              <a:rPr lang="en-US" sz="3000" b="1" dirty="0" smtClean="0">
                <a:latin typeface="Garamond"/>
                <a:cs typeface="Garamond"/>
              </a:rPr>
              <a:t>Greece: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2" name="Table 1"/>
          <p:cNvGraphicFramePr>
            <a:graphicFrameLocks noGrp="1"/>
          </p:cNvGraphicFramePr>
          <p:nvPr>
            <p:extLst>
              <p:ext uri="{D42A27DB-BD31-4B8C-83A1-F6EECF244321}">
                <p14:modId xmlns:p14="http://schemas.microsoft.com/office/powerpoint/2010/main" val="3251960167"/>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-6.8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-15.6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-10.5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-9.1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-7.5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6.9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5.9</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98.8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101.2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107.3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107.4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112.6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129.0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144.6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165.4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170.7</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97.4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98.9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107.3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107.4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129.0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144.6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165.4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170.7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3404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K:\+Shared Docs--Backed Up\Media\Logos\CEPR\cepr_header.gif"/>
          <p:cNvPicPr>
            <a:picLocks noChangeAspect="1" noChangeArrowheads="1"/>
          </p:cNvPicPr>
          <p:nvPr/>
        </p:nvPicPr>
        <p:blipFill rotWithShape="1">
          <a:blip r:embed="rId2">
            <a:extLst>
              <a:ext uri="{28A0092B-C50C-407E-A947-70E740481C1C}">
                <a14:useLocalDpi xmlns:a14="http://schemas.microsoft.com/office/drawing/2010/main" val="0"/>
              </a:ext>
            </a:extLst>
          </a:blip>
          <a:srcRect l="2" r="74208"/>
          <a:stretch/>
        </p:blipFill>
        <p:spPr bwMode="auto">
          <a:xfrm>
            <a:off x="0" y="0"/>
            <a:ext cx="131176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65273" y="133282"/>
            <a:ext cx="4617595" cy="553998"/>
          </a:xfrm>
          <a:prstGeom prst="rect">
            <a:avLst/>
          </a:prstGeom>
          <a:noFill/>
        </p:spPr>
        <p:txBody>
          <a:bodyPr wrap="none" rtlCol="0">
            <a:spAutoFit/>
          </a:bodyPr>
          <a:lstStyle/>
          <a:p>
            <a:r>
              <a:rPr lang="en-US" sz="3000" b="1" dirty="0" smtClean="0">
                <a:latin typeface="Garamond"/>
                <a:cs typeface="Garamond"/>
              </a:rPr>
              <a:t>Italy: Main Fiscal Variables</a:t>
            </a:r>
            <a:endParaRPr lang="en-US" sz="3000" b="1" dirty="0">
              <a:latin typeface="Garamond"/>
              <a:cs typeface="Garamond"/>
            </a:endParaRPr>
          </a:p>
        </p:txBody>
      </p:sp>
      <p:sp>
        <p:nvSpPr>
          <p:cNvPr id="10" name="TextBox 9"/>
          <p:cNvSpPr txBox="1"/>
          <p:nvPr/>
        </p:nvSpPr>
        <p:spPr>
          <a:xfrm>
            <a:off x="1465273" y="527982"/>
            <a:ext cx="5526172" cy="369332"/>
          </a:xfrm>
          <a:prstGeom prst="rect">
            <a:avLst/>
          </a:prstGeom>
          <a:noFill/>
        </p:spPr>
        <p:txBody>
          <a:bodyPr wrap="square" rtlCol="0">
            <a:spAutoFit/>
          </a:bodyPr>
          <a:lstStyle/>
          <a:p>
            <a:r>
              <a:rPr lang="en-US" dirty="0" smtClean="0">
                <a:latin typeface="Garamond"/>
                <a:cs typeface="Garamond"/>
              </a:rPr>
              <a:t>Percent of GDP</a:t>
            </a:r>
            <a:endParaRPr lang="en-US" dirty="0">
              <a:latin typeface="Garamond"/>
              <a:cs typeface="Garamond"/>
            </a:endParaRPr>
          </a:p>
        </p:txBody>
      </p:sp>
      <p:sp>
        <p:nvSpPr>
          <p:cNvPr id="11" name="TextBox 10"/>
          <p:cNvSpPr txBox="1"/>
          <p:nvPr/>
        </p:nvSpPr>
        <p:spPr>
          <a:xfrm>
            <a:off x="1301750" y="4152900"/>
            <a:ext cx="1740080" cy="338554"/>
          </a:xfrm>
          <a:prstGeom prst="rect">
            <a:avLst/>
          </a:prstGeom>
          <a:noFill/>
        </p:spPr>
        <p:txBody>
          <a:bodyPr wrap="none" rtlCol="0">
            <a:spAutoFit/>
          </a:bodyPr>
          <a:lstStyle/>
          <a:p>
            <a:r>
              <a:rPr lang="en-US" sz="1600" dirty="0" smtClean="0">
                <a:latin typeface="Garamond"/>
                <a:cs typeface="Garamond"/>
              </a:rPr>
              <a:t>Source: IMF WEO.</a:t>
            </a:r>
            <a:endParaRPr lang="en-US" sz="1600" dirty="0">
              <a:latin typeface="Garamond"/>
              <a:cs typeface="Garamond"/>
            </a:endParaRPr>
          </a:p>
        </p:txBody>
      </p:sp>
      <p:graphicFrame>
        <p:nvGraphicFramePr>
          <p:cNvPr id="3" name="Table 2"/>
          <p:cNvGraphicFramePr>
            <a:graphicFrameLocks noGrp="1"/>
          </p:cNvGraphicFramePr>
          <p:nvPr>
            <p:extLst>
              <p:ext uri="{D42A27DB-BD31-4B8C-83A1-F6EECF244321}">
                <p14:modId xmlns:p14="http://schemas.microsoft.com/office/powerpoint/2010/main" val="1397847519"/>
              </p:ext>
            </p:extLst>
          </p:nvPr>
        </p:nvGraphicFramePr>
        <p:xfrm>
          <a:off x="1301750" y="2705100"/>
          <a:ext cx="6540500" cy="1447800"/>
        </p:xfrm>
        <a:graphic>
          <a:graphicData uri="http://schemas.openxmlformats.org/drawingml/2006/table">
            <a:tbl>
              <a:tblPr/>
              <a:tblGrid>
                <a:gridCol w="1714500"/>
                <a:gridCol w="482600"/>
                <a:gridCol w="482600"/>
                <a:gridCol w="482600"/>
                <a:gridCol w="482600"/>
                <a:gridCol w="482600"/>
                <a:gridCol w="482600"/>
                <a:gridCol w="482600"/>
                <a:gridCol w="482600"/>
                <a:gridCol w="482600"/>
                <a:gridCol w="482600"/>
              </a:tblGrid>
              <a:tr h="190500">
                <a:tc>
                  <a:txBody>
                    <a:bodyPr/>
                    <a:lstStyle/>
                    <a:p>
                      <a:pPr algn="l" fontAlgn="b"/>
                      <a:r>
                        <a:rPr lang="en-US" sz="1500" b="0" i="0" u="none" strike="noStrike" dirty="0">
                          <a:solidFill>
                            <a:srgbClr val="000000"/>
                          </a:solidFill>
                          <a:effectLst/>
                          <a:latin typeface="Garamond"/>
                          <a:cs typeface="Garamond"/>
                        </a:rPr>
                        <a:t> </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2003</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2004</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2005</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2006</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2007</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2008</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2009</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2010</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2011</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effectLst/>
                          <a:latin typeface="Garamond"/>
                          <a:cs typeface="Garamond"/>
                        </a:rPr>
                        <a:t>2012</a:t>
                      </a: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500" b="0" i="0" u="none" strike="noStrike">
                          <a:solidFill>
                            <a:srgbClr val="000000"/>
                          </a:solidFill>
                          <a:effectLst/>
                          <a:latin typeface="Garamond"/>
                          <a:cs typeface="Garamond"/>
                        </a:rPr>
                        <a:t>Fiscal Balance</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-5.4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500" b="0" i="0" u="none" strike="noStrike">
                          <a:solidFill>
                            <a:srgbClr val="000000"/>
                          </a:solidFill>
                          <a:effectLst/>
                          <a:latin typeface="Garamond" pitchFamily="18" charset="0"/>
                        </a:rPr>
                        <a:t>-2.7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90500">
                <a:tc>
                  <a:txBody>
                    <a:bodyPr/>
                    <a:lstStyle/>
                    <a:p>
                      <a:pPr algn="l" fontAlgn="b"/>
                      <a:r>
                        <a:rPr lang="en-US" sz="1500" b="0" i="0" u="none" strike="noStrike">
                          <a:solidFill>
                            <a:srgbClr val="000000"/>
                          </a:solidFill>
                          <a:effectLst/>
                          <a:latin typeface="Garamond"/>
                          <a:cs typeface="Garamond"/>
                        </a:rPr>
                        <a:t>Primary Balance</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0.8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2.6</a:t>
                      </a:r>
                    </a:p>
                  </a:txBody>
                  <a:tcPr marL="9525" marR="9525" marT="9525" marB="0" anchor="b">
                    <a:lnL>
                      <a:noFill/>
                    </a:lnL>
                    <a:lnR>
                      <a:noFill/>
                    </a:lnR>
                    <a:lnT>
                      <a:noFill/>
                    </a:lnT>
                    <a:lnB>
                      <a:noFill/>
                    </a:lnB>
                  </a:tcPr>
                </a:tc>
              </a:tr>
              <a:tr h="190500">
                <a:tc>
                  <a:txBody>
                    <a:bodyPr/>
                    <a:lstStyle/>
                    <a:p>
                      <a:pPr algn="l" fontAlgn="b"/>
                      <a:r>
                        <a:rPr lang="en-US" sz="1500" b="0" i="0" u="none" strike="noStrike">
                          <a:solidFill>
                            <a:srgbClr val="000000"/>
                          </a:solidFill>
                          <a:effectLst/>
                          <a:latin typeface="Garamond"/>
                          <a:cs typeface="Garamond"/>
                        </a:rPr>
                        <a:t>Net Interest Payments</a:t>
                      </a:r>
                    </a:p>
                  </a:txBody>
                  <a:tcPr marL="12700" marR="12700" marT="12700"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4.6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5.4</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Net Debt</a:t>
                      </a:r>
                    </a:p>
                  </a:txBody>
                  <a:tcPr marL="12700" marR="12700" marT="12700" marB="0" anchor="b">
                    <a:lnL>
                      <a:noFill/>
                    </a:lnL>
                    <a:lnR>
                      <a:noFill/>
                    </a:lnR>
                    <a:lnT>
                      <a:noFill/>
                    </a:lnT>
                    <a:lnB>
                      <a:noFill/>
                    </a:lnB>
                  </a:tcPr>
                </a:tc>
                <a:tc>
                  <a:txBody>
                    <a:bodyPr/>
                    <a:lstStyle/>
                    <a:p>
                      <a:pPr algn="r" fontAlgn="b"/>
                      <a:r>
                        <a:rPr lang="en-US" sz="1500" b="0" i="0" u="none" strike="noStrike" dirty="0">
                          <a:solidFill>
                            <a:srgbClr val="000000"/>
                          </a:solidFill>
                          <a:effectLst/>
                          <a:latin typeface="Garamond" pitchFamily="18" charset="0"/>
                        </a:rPr>
                        <a:t>88.4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89.3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86.9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88.8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97.2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99.6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effectLst/>
                          <a:latin typeface="Garamond" pitchFamily="18" charset="0"/>
                        </a:rPr>
                        <a:t>103.1</a:t>
                      </a:r>
                    </a:p>
                  </a:txBody>
                  <a:tcPr marL="9525" marR="9525" marT="9525" marB="0" anchor="b">
                    <a:lnL>
                      <a:noFill/>
                    </a:lnL>
                    <a:lnR>
                      <a:noFill/>
                    </a:lnR>
                    <a:lnT>
                      <a:noFill/>
                    </a:lnT>
                    <a:lnB>
                      <a:noFill/>
                    </a:lnB>
                  </a:tcPr>
                </a:tc>
              </a:tr>
              <a:tr h="190500">
                <a:tc>
                  <a:txBody>
                    <a:bodyPr/>
                    <a:lstStyle/>
                    <a:p>
                      <a:pPr algn="l" fontAlgn="b"/>
                      <a:r>
                        <a:rPr lang="de-DE" sz="1500" b="0" i="0" u="none" strike="noStrike">
                          <a:solidFill>
                            <a:srgbClr val="000000"/>
                          </a:solidFill>
                          <a:effectLst/>
                          <a:latin typeface="Garamond"/>
                          <a:cs typeface="Garamond"/>
                        </a:rPr>
                        <a:t>Gross Debt</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106.1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105.7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118.6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a:solidFill>
                            <a:srgbClr val="000000"/>
                          </a:solidFill>
                          <a:effectLst/>
                          <a:latin typeface="Garamond" pitchFamily="18" charset="0"/>
                        </a:rPr>
                        <a:t>120.1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500" b="0" i="0" u="none" strike="noStrike" dirty="0">
                          <a:solidFill>
                            <a:srgbClr val="000000"/>
                          </a:solidFill>
                          <a:effectLst/>
                          <a:latin typeface="Garamond" pitchFamily="18" charset="0"/>
                        </a:rPr>
                        <a:t>126.3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03580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2421</TotalTime>
  <Words>2281</Words>
  <Application>Microsoft Macintosh PowerPoint</Application>
  <PresentationFormat>On-screen Show (4:3)</PresentationFormat>
  <Paragraphs>569</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1_Office Theme</vt:lpstr>
      <vt:lpstr>The Eurozone Crisis: Unnecessary and Self-Inflicted  April 2013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CEPR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Eurozone Crisis: Unnecessary and Self-Inflicted</dc:title>
  <dc:creator>Juan Montecino</dc:creator>
  <cp:lastModifiedBy>Asuncion Sanz</cp:lastModifiedBy>
  <cp:revision>135</cp:revision>
  <cp:lastPrinted>2013-05-08T16:41:29Z</cp:lastPrinted>
  <dcterms:created xsi:type="dcterms:W3CDTF">2012-05-16T18:34:10Z</dcterms:created>
  <dcterms:modified xsi:type="dcterms:W3CDTF">2013-05-08T16:42:10Z</dcterms:modified>
</cp:coreProperties>
</file>