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0" r:id="rId5"/>
    <p:sldId id="268" r:id="rId6"/>
    <p:sldId id="272" r:id="rId7"/>
    <p:sldId id="274" r:id="rId8"/>
    <p:sldId id="262" r:id="rId9"/>
    <p:sldId id="266" r:id="rId10"/>
    <p:sldId id="258" r:id="rId11"/>
    <p:sldId id="263" r:id="rId12"/>
    <p:sldId id="270" r:id="rId13"/>
    <p:sldId id="271" r:id="rId14"/>
    <p:sldId id="267" r:id="rId15"/>
    <p:sldId id="26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cal%20PC%20Account\Documents\TAX%20Dom%20Rep\DR%20and%20regio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Dominican Republic:</a:t>
            </a:r>
            <a:r>
              <a:rPr lang="en-US" sz="1600" baseline="0" dirty="0" smtClean="0"/>
              <a:t>  Tax Revenues, Central Government, by Tax Type, 1990-2012</a:t>
            </a:r>
            <a:endParaRPr lang="en-US" sz="1600" dirty="0"/>
          </a:p>
          <a:p>
            <a:pPr>
              <a:defRPr sz="1600"/>
            </a:pPr>
            <a:r>
              <a:rPr lang="en-US" sz="1200" i="1" u="none" dirty="0" smtClean="0"/>
              <a:t>Sources:</a:t>
            </a:r>
            <a:r>
              <a:rPr lang="en-US" sz="1200" i="1" u="none" baseline="0" dirty="0" smtClean="0"/>
              <a:t>  CIAT-IBD until </a:t>
            </a:r>
            <a:r>
              <a:rPr lang="en-US" sz="1200" i="1" u="none" baseline="0" dirty="0"/>
              <a:t>2011; OCDE/CEPAL 2012</a:t>
            </a:r>
            <a:endParaRPr lang="en-US" sz="1200" i="1" u="none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0003611933829372E-2"/>
          <c:y val="0.10948360671651505"/>
          <c:w val="0.82632446723976027"/>
          <c:h val="0.815749538420211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PIT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Sheet1!$B$1:$X$1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xVal>
          <c:yVal>
            <c:numRef>
              <c:f>Sheet1!$B$2:$X$2</c:f>
              <c:numCache>
                <c:formatCode>#,##0.0</c:formatCode>
                <c:ptCount val="23"/>
                <c:pt idx="0">
                  <c:v>0.75003850248357751</c:v>
                </c:pt>
                <c:pt idx="1">
                  <c:v>0.48381701546811684</c:v>
                </c:pt>
                <c:pt idx="2">
                  <c:v>0.28942846247938631</c:v>
                </c:pt>
                <c:pt idx="3">
                  <c:v>0.29500282343888656</c:v>
                </c:pt>
                <c:pt idx="4">
                  <c:v>0.38697807113743843</c:v>
                </c:pt>
                <c:pt idx="5">
                  <c:v>0.63117895828913095</c:v>
                </c:pt>
                <c:pt idx="6">
                  <c:v>0.31179294300306831</c:v>
                </c:pt>
                <c:pt idx="7">
                  <c:v>0.409678938372037</c:v>
                </c:pt>
                <c:pt idx="8">
                  <c:v>0.38528027550492638</c:v>
                </c:pt>
                <c:pt idx="9">
                  <c:v>0.39747810473202849</c:v>
                </c:pt>
                <c:pt idx="10">
                  <c:v>0.69419549731909702</c:v>
                </c:pt>
                <c:pt idx="11">
                  <c:v>0.99693143293827735</c:v>
                </c:pt>
                <c:pt idx="12">
                  <c:v>1.0087484685866133</c:v>
                </c:pt>
                <c:pt idx="13">
                  <c:v>0.91710370249308648</c:v>
                </c:pt>
                <c:pt idx="14">
                  <c:v>0.73815477257801398</c:v>
                </c:pt>
                <c:pt idx="15">
                  <c:v>0.74392156862745107</c:v>
                </c:pt>
                <c:pt idx="16">
                  <c:v>0.88312321398554372</c:v>
                </c:pt>
                <c:pt idx="17">
                  <c:v>1.0749444733582074</c:v>
                </c:pt>
                <c:pt idx="18">
                  <c:v>1.0520315196426759</c:v>
                </c:pt>
                <c:pt idx="19">
                  <c:v>0.91954180466534829</c:v>
                </c:pt>
                <c:pt idx="20">
                  <c:v>0.89845417740154576</c:v>
                </c:pt>
                <c:pt idx="21">
                  <c:v>0.97545323884939483</c:v>
                </c:pt>
                <c:pt idx="22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CIT</c:v>
                </c:pt>
              </c:strCache>
            </c:strRef>
          </c:tx>
          <c:spPr>
            <a:ln w="41275"/>
          </c:spPr>
          <c:marker>
            <c:symbol val="none"/>
          </c:marker>
          <c:xVal>
            <c:numRef>
              <c:f>Sheet1!$B$1:$X$1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xVal>
          <c:yVal>
            <c:numRef>
              <c:f>Sheet1!$B$3:$X$3</c:f>
              <c:numCache>
                <c:formatCode>0.0</c:formatCode>
                <c:ptCount val="23"/>
                <c:pt idx="0">
                  <c:v>2.0198718866702605</c:v>
                </c:pt>
                <c:pt idx="1">
                  <c:v>1.5482144494979739</c:v>
                </c:pt>
                <c:pt idx="2">
                  <c:v>1.7365707748763177</c:v>
                </c:pt>
                <c:pt idx="3">
                  <c:v>1.7700169406333193</c:v>
                </c:pt>
                <c:pt idx="4">
                  <c:v>1.6446568023341133</c:v>
                </c:pt>
                <c:pt idx="5">
                  <c:v>1.6592794587842734</c:v>
                </c:pt>
                <c:pt idx="6">
                  <c:v>1.87075765801841</c:v>
                </c:pt>
                <c:pt idx="7">
                  <c:v>2.0483946918601847</c:v>
                </c:pt>
                <c:pt idx="8">
                  <c:v>2.0227214464008636</c:v>
                </c:pt>
                <c:pt idx="9">
                  <c:v>2.2854991022091635</c:v>
                </c:pt>
                <c:pt idx="10">
                  <c:v>2.0825864919572914</c:v>
                </c:pt>
                <c:pt idx="11">
                  <c:v>2.691714868933349</c:v>
                </c:pt>
                <c:pt idx="12" formatCode="#,##0.0">
                  <c:v>2.4522673545804357</c:v>
                </c:pt>
                <c:pt idx="13" formatCode="#,##0.0">
                  <c:v>2.3814501552616631</c:v>
                </c:pt>
                <c:pt idx="14" formatCode="#,##0.0">
                  <c:v>1.9431332278004083</c:v>
                </c:pt>
                <c:pt idx="15" formatCode="#,##0.0">
                  <c:v>2.2013627450980389</c:v>
                </c:pt>
                <c:pt idx="16" formatCode="#,##0.0">
                  <c:v>2.3981341401916292</c:v>
                </c:pt>
                <c:pt idx="17">
                  <c:v>3.0675922328673746</c:v>
                </c:pt>
                <c:pt idx="18">
                  <c:v>2.7896089229519845</c:v>
                </c:pt>
                <c:pt idx="19">
                  <c:v>2.437543186637757</c:v>
                </c:pt>
                <c:pt idx="20">
                  <c:v>2.0508021847010882</c:v>
                </c:pt>
                <c:pt idx="21">
                  <c:v>2.2329097032891019</c:v>
                </c:pt>
                <c:pt idx="22">
                  <c:v>2.2999999999999998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ITBIS</c:v>
                </c:pt>
              </c:strCache>
            </c:strRef>
          </c:tx>
          <c:spPr>
            <a:ln w="41275"/>
          </c:spPr>
          <c:marker>
            <c:symbol val="triangle"/>
            <c:size val="5"/>
          </c:marker>
          <c:xVal>
            <c:numRef>
              <c:f>Sheet1!$B$1:$X$1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xVal>
          <c:yVal>
            <c:numRef>
              <c:f>Sheet1!$B$4:$X$4</c:f>
              <c:numCache>
                <c:formatCode>#,##0.0</c:formatCode>
                <c:ptCount val="23"/>
                <c:pt idx="0">
                  <c:v>1.6132937126483289</c:v>
                </c:pt>
                <c:pt idx="1">
                  <c:v>1.1940987002897236</c:v>
                </c:pt>
                <c:pt idx="2">
                  <c:v>1.6747668735050438</c:v>
                </c:pt>
                <c:pt idx="3">
                  <c:v>1.999491160464409</c:v>
                </c:pt>
                <c:pt idx="4">
                  <c:v>1.9541493157191301</c:v>
                </c:pt>
                <c:pt idx="5">
                  <c:v>1.9871758062972531</c:v>
                </c:pt>
                <c:pt idx="6">
                  <c:v>2.0163023851696442</c:v>
                </c:pt>
                <c:pt idx="7">
                  <c:v>2.3569368834478439</c:v>
                </c:pt>
                <c:pt idx="8">
                  <c:v>2.3465142651542168</c:v>
                </c:pt>
                <c:pt idx="9">
                  <c:v>2.5539862397998516</c:v>
                </c:pt>
                <c:pt idx="10">
                  <c:v>2.625507980901463</c:v>
                </c:pt>
                <c:pt idx="11">
                  <c:v>3.5512043915951299</c:v>
                </c:pt>
                <c:pt idx="12">
                  <c:v>3.6909435231998344</c:v>
                </c:pt>
                <c:pt idx="13">
                  <c:v>3.1034047531590367</c:v>
                </c:pt>
                <c:pt idx="14">
                  <c:v>3.3665516365120451</c:v>
                </c:pt>
                <c:pt idx="15">
                  <c:v>4.0556862745098039</c:v>
                </c:pt>
                <c:pt idx="16">
                  <c:v>4.5292149941166588</c:v>
                </c:pt>
                <c:pt idx="17">
                  <c:v>4.9099332214248541</c:v>
                </c:pt>
                <c:pt idx="18">
                  <c:v>4.7152256116130342</c:v>
                </c:pt>
                <c:pt idx="19">
                  <c:v>4.1624055850746977</c:v>
                </c:pt>
                <c:pt idx="20">
                  <c:v>4.3047110783952887</c:v>
                </c:pt>
                <c:pt idx="21">
                  <c:v>4.2282883704162968</c:v>
                </c:pt>
                <c:pt idx="22">
                  <c:v>4.0060000000000002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Excises</c:v>
                </c:pt>
              </c:strCache>
            </c:strRef>
          </c:tx>
          <c:marker>
            <c:symbol val="x"/>
            <c:size val="5"/>
          </c:marker>
          <c:xVal>
            <c:numRef>
              <c:f>Sheet1!$B$1:$X$1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xVal>
          <c:yVal>
            <c:numRef>
              <c:f>Sheet1!$B$5:$X$5</c:f>
              <c:numCache>
                <c:formatCode>#,##0.0</c:formatCode>
                <c:ptCount val="23"/>
                <c:pt idx="0">
                  <c:v>1.3748399806318528</c:v>
                </c:pt>
                <c:pt idx="1">
                  <c:v>1.0735962967159249</c:v>
                </c:pt>
                <c:pt idx="2">
                  <c:v>2.4970360869414505</c:v>
                </c:pt>
                <c:pt idx="3">
                  <c:v>2.7072745437508918</c:v>
                </c:pt>
                <c:pt idx="4">
                  <c:v>2.4408226834413971</c:v>
                </c:pt>
                <c:pt idx="5">
                  <c:v>2.8241937027466744</c:v>
                </c:pt>
                <c:pt idx="6">
                  <c:v>2.7618693626463857</c:v>
                </c:pt>
                <c:pt idx="7">
                  <c:v>3.2535901134227423</c:v>
                </c:pt>
                <c:pt idx="8">
                  <c:v>3.2632042225241986</c:v>
                </c:pt>
                <c:pt idx="9">
                  <c:v>2.4448064699122893</c:v>
                </c:pt>
                <c:pt idx="10">
                  <c:v>2.0361471226004504</c:v>
                </c:pt>
                <c:pt idx="11">
                  <c:v>2.9053886566503255</c:v>
                </c:pt>
                <c:pt idx="12">
                  <c:v>2.8215321036011942</c:v>
                </c:pt>
                <c:pt idx="13">
                  <c:v>2.4505500097898181</c:v>
                </c:pt>
                <c:pt idx="14">
                  <c:v>2.5372454586556987</c:v>
                </c:pt>
                <c:pt idx="15">
                  <c:v>3.1968627450980396</c:v>
                </c:pt>
                <c:pt idx="16">
                  <c:v>3.7648369473861152</c:v>
                </c:pt>
                <c:pt idx="17">
                  <c:v>4.158443348164873</c:v>
                </c:pt>
                <c:pt idx="18">
                  <c:v>3.9352820525834944</c:v>
                </c:pt>
                <c:pt idx="19">
                  <c:v>3.5486746169791998</c:v>
                </c:pt>
                <c:pt idx="20">
                  <c:v>3.5114832535885165</c:v>
                </c:pt>
                <c:pt idx="21">
                  <c:v>3.5480313801430854</c:v>
                </c:pt>
                <c:pt idx="22">
                  <c:v>3.5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Trade Duties</c:v>
                </c:pt>
              </c:strCache>
            </c:strRef>
          </c:tx>
          <c:spPr>
            <a:ln w="41275">
              <a:solidFill>
                <a:schemeClr val="tx1"/>
              </a:solidFill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Sheet1!$B$1:$X$1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xVal>
          <c:yVal>
            <c:numRef>
              <c:f>Sheet1!$B$6:$X$6</c:f>
              <c:numCache>
                <c:formatCode>#,##0.0</c:formatCode>
                <c:ptCount val="23"/>
                <c:pt idx="0">
                  <c:v>2.7466951440340139</c:v>
                </c:pt>
                <c:pt idx="1">
                  <c:v>2.3544502533059255</c:v>
                </c:pt>
                <c:pt idx="2">
                  <c:v>3.5709779179810721</c:v>
                </c:pt>
                <c:pt idx="3">
                  <c:v>3.6513580430776105</c:v>
                </c:pt>
                <c:pt idx="4">
                  <c:v>3.1663039996465376</c:v>
                </c:pt>
                <c:pt idx="5">
                  <c:v>3.1262800267968225</c:v>
                </c:pt>
                <c:pt idx="6">
                  <c:v>2.974798369761483</c:v>
                </c:pt>
                <c:pt idx="7">
                  <c:v>3.3134716851007977</c:v>
                </c:pt>
                <c:pt idx="8">
                  <c:v>3.3072798707285656</c:v>
                </c:pt>
                <c:pt idx="9">
                  <c:v>3.6159944144642098</c:v>
                </c:pt>
                <c:pt idx="10">
                  <c:v>3.4961962596123635</c:v>
                </c:pt>
                <c:pt idx="11">
                  <c:v>2.27271305180725</c:v>
                </c:pt>
                <c:pt idx="12">
                  <c:v>2.3784144047762839</c:v>
                </c:pt>
                <c:pt idx="13">
                  <c:v>2.0088383450190861</c:v>
                </c:pt>
                <c:pt idx="14">
                  <c:v>2.0015686930234966</c:v>
                </c:pt>
                <c:pt idx="15">
                  <c:v>1.4889019607843137</c:v>
                </c:pt>
                <c:pt idx="16">
                  <c:v>1.5217767692049082</c:v>
                </c:pt>
                <c:pt idx="17">
                  <c:v>1.4365456931117644</c:v>
                </c:pt>
                <c:pt idx="18">
                  <c:v>1.3594090891787636</c:v>
                </c:pt>
                <c:pt idx="19">
                  <c:v>1.1042034736865305</c:v>
                </c:pt>
                <c:pt idx="20">
                  <c:v>1.0398916872601083</c:v>
                </c:pt>
                <c:pt idx="21">
                  <c:v>0.90754408762885141</c:v>
                </c:pt>
                <c:pt idx="22">
                  <c:v>0.81699999999999995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608688"/>
        <c:axId val="229609248"/>
      </c:scatterChart>
      <c:valAx>
        <c:axId val="229608688"/>
        <c:scaling>
          <c:orientation val="minMax"/>
          <c:max val="2013"/>
          <c:min val="1989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 rot="-2460000"/>
          <a:lstStyle/>
          <a:p>
            <a:pPr>
              <a:defRPr/>
            </a:pPr>
            <a:endParaRPr lang="en-US"/>
          </a:p>
        </c:txPr>
        <c:crossAx val="229609248"/>
        <c:crosses val="autoZero"/>
        <c:crossBetween val="midCat"/>
        <c:majorUnit val="1"/>
      </c:valAx>
      <c:valAx>
        <c:axId val="2296092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of</a:t>
                </a:r>
                <a:r>
                  <a:rPr lang="en-US" baseline="0" dirty="0" smtClean="0"/>
                  <a:t> GDP</a:t>
                </a:r>
                <a:endParaRPr lang="en-US" dirty="0"/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crossAx val="229608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9.4094054756916845E-2"/>
          <c:y val="0.12701329470735634"/>
          <c:w val="0.17961262732066749"/>
          <c:h val="0.22665357915699505"/>
        </c:manualLayout>
      </c:layout>
      <c:overlay val="1"/>
      <c:spPr>
        <a:solidFill>
          <a:schemeClr val="bg1">
            <a:lumMod val="95000"/>
          </a:schemeClr>
        </a:solidFill>
        <a:ln>
          <a:solidFill>
            <a:schemeClr val="accent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Tax</a:t>
            </a:r>
            <a:r>
              <a:rPr lang="en-US" sz="2000" baseline="0" dirty="0" smtClean="0"/>
              <a:t> Revenues, Central Government, percent of GDP</a:t>
            </a:r>
            <a:endParaRPr lang="en-US" sz="2000" dirty="0"/>
          </a:p>
          <a:p>
            <a:pPr>
              <a:defRPr sz="2000"/>
            </a:pPr>
            <a:r>
              <a:rPr lang="en-US" sz="1600" i="1" dirty="0" smtClean="0"/>
              <a:t>source:  CEPALSTAT</a:t>
            </a:r>
            <a:endParaRPr lang="en-US" sz="1600" i="1" dirty="0"/>
          </a:p>
        </c:rich>
      </c:tx>
      <c:layout>
        <c:manualLayout>
          <c:xMode val="edge"/>
          <c:yMode val="edge"/>
          <c:x val="0.26996501715065874"/>
          <c:y val="1.61723999316343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3679259843550457E-2"/>
          <c:y val="0.11719325985763254"/>
          <c:w val="0.92235923136711484"/>
          <c:h val="0.80167260196094758"/>
        </c:manualLayout>
      </c:layout>
      <c:scatterChart>
        <c:scatterStyle val="lineMarker"/>
        <c:varyColors val="0"/>
        <c:ser>
          <c:idx val="0"/>
          <c:order val="0"/>
          <c:tx>
            <c:strRef>
              <c:f>'ConsultaIntegradaFlashProc.asp-'!$B$110</c:f>
              <c:strCache>
                <c:ptCount val="1"/>
                <c:pt idx="0">
                  <c:v>Costa Rica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prstDash val="sysDash"/>
            </a:ln>
          </c:spPr>
          <c:marker>
            <c:symbol val="square"/>
            <c:size val="5"/>
            <c:spPr>
              <a:solidFill>
                <a:sysClr val="window" lastClr="FFFFFF">
                  <a:lumMod val="50000"/>
                </a:sysClr>
              </a:solidFill>
              <a:ln>
                <a:solidFill>
                  <a:prstClr val="white">
                    <a:lumMod val="50000"/>
                  </a:prstClr>
                </a:solidFill>
              </a:ln>
            </c:spPr>
          </c:marker>
          <c:xVal>
            <c:numRef>
              <c:f>'ConsultaIntegradaFlashProc.asp-'!$C$109:$Y$109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xVal>
          <c:yVal>
            <c:numRef>
              <c:f>'ConsultaIntegradaFlashProc.asp-'!$C$110:$Y$110</c:f>
              <c:numCache>
                <c:formatCode>#\ ###\ ##0.00</c:formatCode>
                <c:ptCount val="23"/>
                <c:pt idx="0">
                  <c:v>11.023636160000001</c:v>
                </c:pt>
                <c:pt idx="1">
                  <c:v>11.295680000000001</c:v>
                </c:pt>
                <c:pt idx="2">
                  <c:v>11.878550000000001</c:v>
                </c:pt>
                <c:pt idx="3">
                  <c:v>11.993426469999999</c:v>
                </c:pt>
                <c:pt idx="4">
                  <c:v>11.59382286</c:v>
                </c:pt>
                <c:pt idx="5">
                  <c:v>12.336919999999999</c:v>
                </c:pt>
                <c:pt idx="6">
                  <c:v>12.55298</c:v>
                </c:pt>
                <c:pt idx="7">
                  <c:v>12.525919999999999</c:v>
                </c:pt>
                <c:pt idx="8">
                  <c:v>12.55978</c:v>
                </c:pt>
                <c:pt idx="9">
                  <c:v>11.94096</c:v>
                </c:pt>
                <c:pt idx="10">
                  <c:v>12.284940000000001</c:v>
                </c:pt>
                <c:pt idx="11">
                  <c:v>13.21575475</c:v>
                </c:pt>
                <c:pt idx="12">
                  <c:v>13.22277278</c:v>
                </c:pt>
                <c:pt idx="13">
                  <c:v>13.34474</c:v>
                </c:pt>
                <c:pt idx="14">
                  <c:v>13.335089999999999</c:v>
                </c:pt>
                <c:pt idx="15">
                  <c:v>13.594617789999999</c:v>
                </c:pt>
                <c:pt idx="16">
                  <c:v>13.987489999999999</c:v>
                </c:pt>
                <c:pt idx="17">
                  <c:v>15.19949583</c:v>
                </c:pt>
                <c:pt idx="18">
                  <c:v>15.618057719999999</c:v>
                </c:pt>
                <c:pt idx="19">
                  <c:v>13.752929999999999</c:v>
                </c:pt>
                <c:pt idx="20">
                  <c:v>13.317370499999999</c:v>
                </c:pt>
                <c:pt idx="21">
                  <c:v>13.65855</c:v>
                </c:pt>
                <c:pt idx="22">
                  <c:v>13.584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'ConsultaIntegradaFlashProc.asp-'!$B$111</c:f>
              <c:strCache>
                <c:ptCount val="1"/>
                <c:pt idx="0">
                  <c:v>El Salvador</c:v>
                </c:pt>
              </c:strCache>
            </c:strRef>
          </c:tx>
          <c:spPr>
            <a:ln w="41275">
              <a:solidFill>
                <a:prstClr val="black"/>
              </a:solidFill>
              <a:prstDash val="sysDot"/>
            </a:ln>
          </c:spPr>
          <c:marker>
            <c:symbol val="none"/>
          </c:marker>
          <c:xVal>
            <c:numRef>
              <c:f>'ConsultaIntegradaFlashProc.asp-'!$C$109:$Y$109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xVal>
          <c:yVal>
            <c:numRef>
              <c:f>'ConsultaIntegradaFlashProc.asp-'!$C$111:$Y$111</c:f>
              <c:numCache>
                <c:formatCode>#\ ###\ ##0.00</c:formatCode>
                <c:ptCount val="23"/>
                <c:pt idx="0">
                  <c:v>9.1274552690000004</c:v>
                </c:pt>
                <c:pt idx="1">
                  <c:v>9.5349280000000007</c:v>
                </c:pt>
                <c:pt idx="2">
                  <c:v>9.6411239999999996</c:v>
                </c:pt>
                <c:pt idx="3">
                  <c:v>10.30123955</c:v>
                </c:pt>
                <c:pt idx="4">
                  <c:v>10.42841595</c:v>
                </c:pt>
                <c:pt idx="5">
                  <c:v>11.18994</c:v>
                </c:pt>
                <c:pt idx="6">
                  <c:v>10.47841</c:v>
                </c:pt>
                <c:pt idx="7">
                  <c:v>10.164619999999999</c:v>
                </c:pt>
                <c:pt idx="8">
                  <c:v>10.067119999999999</c:v>
                </c:pt>
                <c:pt idx="9">
                  <c:v>10.22648</c:v>
                </c:pt>
                <c:pt idx="10">
                  <c:v>10.23367</c:v>
                </c:pt>
                <c:pt idx="11">
                  <c:v>10.489621870000001</c:v>
                </c:pt>
                <c:pt idx="12">
                  <c:v>11.150020619999999</c:v>
                </c:pt>
                <c:pt idx="13">
                  <c:v>11.53941</c:v>
                </c:pt>
                <c:pt idx="14">
                  <c:v>11.52023</c:v>
                </c:pt>
                <c:pt idx="15">
                  <c:v>12.47060338</c:v>
                </c:pt>
                <c:pt idx="16">
                  <c:v>13.4092</c:v>
                </c:pt>
                <c:pt idx="17">
                  <c:v>13.550925400000001</c:v>
                </c:pt>
                <c:pt idx="18">
                  <c:v>13.46554057</c:v>
                </c:pt>
                <c:pt idx="19">
                  <c:v>12.62959</c:v>
                </c:pt>
                <c:pt idx="20">
                  <c:v>13.4539156</c:v>
                </c:pt>
                <c:pt idx="21">
                  <c:v>13.826739999999999</c:v>
                </c:pt>
                <c:pt idx="22">
                  <c:v>14.436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'ConsultaIntegradaFlashProc.asp-'!$B$112</c:f>
              <c:strCache>
                <c:ptCount val="1"/>
                <c:pt idx="0">
                  <c:v>Guatemala</c:v>
                </c:pt>
              </c:strCache>
            </c:strRef>
          </c:tx>
          <c:spPr>
            <a:ln w="34925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'ConsultaIntegradaFlashProc.asp-'!$C$109:$Y$109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xVal>
          <c:yVal>
            <c:numRef>
              <c:f>'ConsultaIntegradaFlashProc.asp-'!$C$112:$Y$112</c:f>
              <c:numCache>
                <c:formatCode>#\ ###\ ##0.00</c:formatCode>
                <c:ptCount val="23"/>
                <c:pt idx="0">
                  <c:v>7.6635892569999999</c:v>
                </c:pt>
                <c:pt idx="1">
                  <c:v>8.1849430000000005</c:v>
                </c:pt>
                <c:pt idx="2">
                  <c:v>9.2516999999999996</c:v>
                </c:pt>
                <c:pt idx="3">
                  <c:v>9.1316184709999995</c:v>
                </c:pt>
                <c:pt idx="4">
                  <c:v>7.7841244239999998</c:v>
                </c:pt>
                <c:pt idx="5">
                  <c:v>9.1417289999999998</c:v>
                </c:pt>
                <c:pt idx="6">
                  <c:v>10.1157</c:v>
                </c:pt>
                <c:pt idx="7">
                  <c:v>10.718</c:v>
                </c:pt>
                <c:pt idx="8">
                  <c:v>10.67018</c:v>
                </c:pt>
                <c:pt idx="9">
                  <c:v>11.330590000000001</c:v>
                </c:pt>
                <c:pt idx="10">
                  <c:v>11.50606</c:v>
                </c:pt>
                <c:pt idx="11">
                  <c:v>11.11933589</c:v>
                </c:pt>
                <c:pt idx="12">
                  <c:v>12.161510659999999</c:v>
                </c:pt>
                <c:pt idx="13">
                  <c:v>11.94256</c:v>
                </c:pt>
                <c:pt idx="14">
                  <c:v>11.821899999999999</c:v>
                </c:pt>
                <c:pt idx="15">
                  <c:v>11.486052730000001</c:v>
                </c:pt>
                <c:pt idx="16">
                  <c:v>12.10567</c:v>
                </c:pt>
                <c:pt idx="17">
                  <c:v>12.30208871</c:v>
                </c:pt>
                <c:pt idx="18">
                  <c:v>11.52684801</c:v>
                </c:pt>
                <c:pt idx="19">
                  <c:v>10.62894</c:v>
                </c:pt>
                <c:pt idx="20">
                  <c:v>10.7600617</c:v>
                </c:pt>
                <c:pt idx="21">
                  <c:v>11.179360000000001</c:v>
                </c:pt>
                <c:pt idx="22">
                  <c:v>11.173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'ConsultaIntegradaFlashProc.asp-'!$B$113</c:f>
              <c:strCache>
                <c:ptCount val="1"/>
                <c:pt idx="0">
                  <c:v>Haití</c:v>
                </c:pt>
              </c:strCache>
            </c:strRef>
          </c:tx>
          <c:spPr>
            <a:ln w="34925">
              <a:solidFill>
                <a:prstClr val="black"/>
              </a:solidFill>
            </a:ln>
          </c:spPr>
          <c:marker>
            <c:symbol val="square"/>
            <c:size val="6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'ConsultaIntegradaFlashProc.asp-'!$C$109:$Y$109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xVal>
          <c:yVal>
            <c:numRef>
              <c:f>'ConsultaIntegradaFlashProc.asp-'!$C$113:$Y$113</c:f>
              <c:numCache>
                <c:formatCode>#\ ###\ ##0.00</c:formatCode>
                <c:ptCount val="23"/>
                <c:pt idx="0">
                  <c:v>7.3339388320000003</c:v>
                </c:pt>
                <c:pt idx="1">
                  <c:v>7.4553580000000004</c:v>
                </c:pt>
                <c:pt idx="2">
                  <c:v>4.3964650000000001</c:v>
                </c:pt>
                <c:pt idx="3">
                  <c:v>4.7254059890000004</c:v>
                </c:pt>
                <c:pt idx="4">
                  <c:v>2.5088355249999998</c:v>
                </c:pt>
                <c:pt idx="5">
                  <c:v>5.5218780000000001</c:v>
                </c:pt>
                <c:pt idx="6">
                  <c:v>6.8555630000000001</c:v>
                </c:pt>
                <c:pt idx="7">
                  <c:v>8.7492529999999995</c:v>
                </c:pt>
                <c:pt idx="8">
                  <c:v>8.3478820000000002</c:v>
                </c:pt>
                <c:pt idx="9">
                  <c:v>8.7613950000000003</c:v>
                </c:pt>
                <c:pt idx="10">
                  <c:v>7.9265140000000001</c:v>
                </c:pt>
                <c:pt idx="11">
                  <c:v>7.3794632440000001</c:v>
                </c:pt>
                <c:pt idx="12">
                  <c:v>8.2110647889999999</c:v>
                </c:pt>
                <c:pt idx="13">
                  <c:v>8.7699359999999995</c:v>
                </c:pt>
                <c:pt idx="14">
                  <c:v>8.8853670000000005</c:v>
                </c:pt>
                <c:pt idx="15">
                  <c:v>9.6724491920000002</c:v>
                </c:pt>
                <c:pt idx="16">
                  <c:v>10.35267</c:v>
                </c:pt>
                <c:pt idx="17">
                  <c:v>10.752441960000001</c:v>
                </c:pt>
                <c:pt idx="18">
                  <c:v>10.64435931</c:v>
                </c:pt>
                <c:pt idx="19">
                  <c:v>11.743550000000001</c:v>
                </c:pt>
                <c:pt idx="20">
                  <c:v>11.9093392</c:v>
                </c:pt>
                <c:pt idx="21">
                  <c:v>13.147830000000001</c:v>
                </c:pt>
                <c:pt idx="22">
                  <c:v>12.787000000000001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'ConsultaIntegradaFlashProc.asp-'!$B$114</c:f>
              <c:strCache>
                <c:ptCount val="1"/>
                <c:pt idx="0">
                  <c:v>Honduras</c:v>
                </c:pt>
              </c:strCache>
            </c:strRef>
          </c:tx>
          <c:spPr>
            <a:ln w="34925">
              <a:solidFill>
                <a:schemeClr val="tx1"/>
              </a:solidFill>
            </a:ln>
          </c:spPr>
          <c:marker>
            <c:symbol val="triangle"/>
            <c:size val="6"/>
            <c:spPr>
              <a:noFill/>
              <a:ln w="15875">
                <a:solidFill>
                  <a:prstClr val="black"/>
                </a:solidFill>
              </a:ln>
            </c:spPr>
          </c:marker>
          <c:xVal>
            <c:numRef>
              <c:f>'ConsultaIntegradaFlashProc.asp-'!$C$109:$Y$109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xVal>
          <c:yVal>
            <c:numRef>
              <c:f>'ConsultaIntegradaFlashProc.asp-'!$C$114:$Y$114</c:f>
              <c:numCache>
                <c:formatCode>#\ ###\ ##0.00</c:formatCode>
                <c:ptCount val="23"/>
                <c:pt idx="0">
                  <c:v>12.388615379999999</c:v>
                </c:pt>
                <c:pt idx="1">
                  <c:v>12.995839999999999</c:v>
                </c:pt>
                <c:pt idx="2">
                  <c:v>13.39611</c:v>
                </c:pt>
                <c:pt idx="3">
                  <c:v>13.05875034</c:v>
                </c:pt>
                <c:pt idx="4">
                  <c:v>12.435532009999999</c:v>
                </c:pt>
                <c:pt idx="5">
                  <c:v>13.63382</c:v>
                </c:pt>
                <c:pt idx="6">
                  <c:v>12.236789999999999</c:v>
                </c:pt>
                <c:pt idx="7">
                  <c:v>11.826650000000001</c:v>
                </c:pt>
                <c:pt idx="8">
                  <c:v>14.24821</c:v>
                </c:pt>
                <c:pt idx="9">
                  <c:v>15.139200000000001</c:v>
                </c:pt>
                <c:pt idx="10">
                  <c:v>13.708130000000001</c:v>
                </c:pt>
                <c:pt idx="11">
                  <c:v>13.581898349999999</c:v>
                </c:pt>
                <c:pt idx="12">
                  <c:v>13.33851011</c:v>
                </c:pt>
                <c:pt idx="13">
                  <c:v>13.74647</c:v>
                </c:pt>
                <c:pt idx="14">
                  <c:v>14.495979999999999</c:v>
                </c:pt>
                <c:pt idx="15">
                  <c:v>14.53500839</c:v>
                </c:pt>
                <c:pt idx="16">
                  <c:v>15.23836</c:v>
                </c:pt>
                <c:pt idx="17">
                  <c:v>16.385006109999999</c:v>
                </c:pt>
                <c:pt idx="18">
                  <c:v>16.054987310000001</c:v>
                </c:pt>
                <c:pt idx="19">
                  <c:v>14.161989999999999</c:v>
                </c:pt>
                <c:pt idx="20">
                  <c:v>14.4251652</c:v>
                </c:pt>
                <c:pt idx="21">
                  <c:v>14.81596</c:v>
                </c:pt>
                <c:pt idx="22">
                  <c:v>14.858000000000001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'ConsultaIntegradaFlashProc.asp-'!$B$115</c:f>
              <c:strCache>
                <c:ptCount val="1"/>
                <c:pt idx="0">
                  <c:v>Nicaragua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</a:ln>
          </c:spPr>
          <c:marker>
            <c:symbol val="x"/>
            <c:size val="7"/>
            <c:spPr>
              <a:ln w="19050">
                <a:solidFill>
                  <a:schemeClr val="bg1">
                    <a:lumMod val="50000"/>
                  </a:schemeClr>
                </a:solidFill>
              </a:ln>
            </c:spPr>
          </c:marker>
          <c:xVal>
            <c:numRef>
              <c:f>'ConsultaIntegradaFlashProc.asp-'!$C$109:$Y$109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xVal>
          <c:yVal>
            <c:numRef>
              <c:f>'ConsultaIntegradaFlashProc.asp-'!$C$115:$Y$115</c:f>
              <c:numCache>
                <c:formatCode>#\ ###\ ##0.00</c:formatCode>
                <c:ptCount val="23"/>
                <c:pt idx="1">
                  <c:v>8.4119019999999995</c:v>
                </c:pt>
                <c:pt idx="2">
                  <c:v>9.1541029999999992</c:v>
                </c:pt>
                <c:pt idx="3">
                  <c:v>8.8495056129999998</c:v>
                </c:pt>
                <c:pt idx="4">
                  <c:v>9.1789505429999991</c:v>
                </c:pt>
                <c:pt idx="5">
                  <c:v>9.407273</c:v>
                </c:pt>
                <c:pt idx="6">
                  <c:v>9.4997959999999999</c:v>
                </c:pt>
                <c:pt idx="7">
                  <c:v>10.59055</c:v>
                </c:pt>
                <c:pt idx="8">
                  <c:v>11.496090000000001</c:v>
                </c:pt>
                <c:pt idx="9">
                  <c:v>11.30621</c:v>
                </c:pt>
                <c:pt idx="10">
                  <c:v>11.208259999999999</c:v>
                </c:pt>
                <c:pt idx="11">
                  <c:v>9.8027883740000004</c:v>
                </c:pt>
                <c:pt idx="12">
                  <c:v>10.3954991</c:v>
                </c:pt>
                <c:pt idx="13">
                  <c:v>11.72082</c:v>
                </c:pt>
                <c:pt idx="14">
                  <c:v>12.188179999999999</c:v>
                </c:pt>
                <c:pt idx="15">
                  <c:v>12.90026011</c:v>
                </c:pt>
                <c:pt idx="16">
                  <c:v>13.63875</c:v>
                </c:pt>
                <c:pt idx="17">
                  <c:v>13.81878949</c:v>
                </c:pt>
                <c:pt idx="18">
                  <c:v>13.589718769999999</c:v>
                </c:pt>
                <c:pt idx="19">
                  <c:v>13.36697</c:v>
                </c:pt>
                <c:pt idx="20">
                  <c:v>13.9522397</c:v>
                </c:pt>
                <c:pt idx="21">
                  <c:v>14.727869999999999</c:v>
                </c:pt>
                <c:pt idx="22">
                  <c:v>15.044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'ConsultaIntegradaFlashProc.asp-'!$B$116</c:f>
              <c:strCache>
                <c:ptCount val="1"/>
                <c:pt idx="0">
                  <c:v>Panamá</c:v>
                </c:pt>
              </c:strCache>
            </c:strRef>
          </c:tx>
          <c:spPr>
            <a:ln w="31750"/>
          </c:spPr>
          <c:marker>
            <c:symbol val="diamond"/>
            <c:size val="5"/>
          </c:marker>
          <c:xVal>
            <c:numRef>
              <c:f>'ConsultaIntegradaFlashProc.asp-'!$C$109:$Y$109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xVal>
          <c:yVal>
            <c:numRef>
              <c:f>'ConsultaIntegradaFlashProc.asp-'!$C$116:$Y$116</c:f>
              <c:numCache>
                <c:formatCode>#\ ###\ ##0.00</c:formatCode>
                <c:ptCount val="23"/>
                <c:pt idx="0">
                  <c:v>10.265740279999999</c:v>
                </c:pt>
                <c:pt idx="1">
                  <c:v>10.94492</c:v>
                </c:pt>
                <c:pt idx="2">
                  <c:v>10.89324</c:v>
                </c:pt>
                <c:pt idx="3">
                  <c:v>10.39222685</c:v>
                </c:pt>
                <c:pt idx="4">
                  <c:v>10.35614178</c:v>
                </c:pt>
                <c:pt idx="5">
                  <c:v>10.960050000000001</c:v>
                </c:pt>
                <c:pt idx="6">
                  <c:v>10.555529999999999</c:v>
                </c:pt>
                <c:pt idx="7">
                  <c:v>10.3331</c:v>
                </c:pt>
                <c:pt idx="8">
                  <c:v>10.098420000000001</c:v>
                </c:pt>
                <c:pt idx="9">
                  <c:v>10.57056</c:v>
                </c:pt>
                <c:pt idx="10">
                  <c:v>9.6380990000000004</c:v>
                </c:pt>
                <c:pt idx="11">
                  <c:v>8.7995268749999997</c:v>
                </c:pt>
                <c:pt idx="12">
                  <c:v>8.5639320750000003</c:v>
                </c:pt>
                <c:pt idx="13">
                  <c:v>8.7140070000000005</c:v>
                </c:pt>
                <c:pt idx="14">
                  <c:v>8.5265140000000006</c:v>
                </c:pt>
                <c:pt idx="15">
                  <c:v>8.6804141040000005</c:v>
                </c:pt>
                <c:pt idx="16">
                  <c:v>10.289429999999999</c:v>
                </c:pt>
                <c:pt idx="17">
                  <c:v>10.57358782</c:v>
                </c:pt>
                <c:pt idx="18">
                  <c:v>10.60491444</c:v>
                </c:pt>
                <c:pt idx="19">
                  <c:v>10.924189999999999</c:v>
                </c:pt>
                <c:pt idx="20">
                  <c:v>11.417234199999999</c:v>
                </c:pt>
                <c:pt idx="21">
                  <c:v>11.316330000000001</c:v>
                </c:pt>
                <c:pt idx="22">
                  <c:v>12.063000000000001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'ConsultaIntegradaFlashProc.asp-'!$B$117</c:f>
              <c:strCache>
                <c:ptCount val="1"/>
                <c:pt idx="0">
                  <c:v>República Dominicana</c:v>
                </c:pt>
              </c:strCache>
            </c:strRef>
          </c:tx>
          <c:spPr>
            <a:ln w="4127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'ConsultaIntegradaFlashProc.asp-'!$C$109:$Y$109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xVal>
          <c:yVal>
            <c:numRef>
              <c:f>'ConsultaIntegradaFlashProc.asp-'!$C$117:$Y$117</c:f>
              <c:numCache>
                <c:formatCode>General</c:formatCode>
                <c:ptCount val="23"/>
                <c:pt idx="5" formatCode="#\ ###\ ##0.00">
                  <c:v>10.91722</c:v>
                </c:pt>
                <c:pt idx="6" formatCode="#\ ###\ ##0.00">
                  <c:v>10.58685</c:v>
                </c:pt>
                <c:pt idx="7" formatCode="#\ ###\ ##0.00">
                  <c:v>11.8994</c:v>
                </c:pt>
                <c:pt idx="8" formatCode="#\ ###\ ##0.00">
                  <c:v>11.93801</c:v>
                </c:pt>
                <c:pt idx="9" formatCode="#\ ###\ ##0.00">
                  <c:v>12.20933</c:v>
                </c:pt>
                <c:pt idx="10" formatCode="#\ ###\ ##0.00">
                  <c:v>12.549300000000001</c:v>
                </c:pt>
                <c:pt idx="11" formatCode="#\ ###\ ##0.00">
                  <c:v>13.97241898</c:v>
                </c:pt>
                <c:pt idx="12" formatCode="#\ ###\ ##0.00">
                  <c:v>13.775522649999999</c:v>
                </c:pt>
                <c:pt idx="13" formatCode="#\ ###\ ##0.00">
                  <c:v>12.09812</c:v>
                </c:pt>
                <c:pt idx="14" formatCode="#\ ###\ ##0.00">
                  <c:v>12.903560000000001</c:v>
                </c:pt>
                <c:pt idx="15" formatCode="#\ ###\ ##0.00">
                  <c:v>14.55390139</c:v>
                </c:pt>
                <c:pt idx="16" formatCode="#\ ###\ ##0.00">
                  <c:v>14.94468</c:v>
                </c:pt>
                <c:pt idx="17" formatCode="#\ ###\ ##0.00">
                  <c:v>15.97737334</c:v>
                </c:pt>
                <c:pt idx="18" formatCode="#\ ###\ ##0.00">
                  <c:v>14.98361083</c:v>
                </c:pt>
                <c:pt idx="19" formatCode="#\ ###\ ##0.00">
                  <c:v>13.127140000000001</c:v>
                </c:pt>
                <c:pt idx="20" formatCode="#\ ###\ ##0.00">
                  <c:v>12.826290699999999</c:v>
                </c:pt>
                <c:pt idx="21" formatCode="#\ ###\ ##0.00">
                  <c:v>12.887829999999999</c:v>
                </c:pt>
                <c:pt idx="22" formatCode="#\ ###\ ##0.00">
                  <c:v>13.47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243360"/>
        <c:axId val="161243920"/>
      </c:scatterChart>
      <c:valAx>
        <c:axId val="161243360"/>
        <c:scaling>
          <c:orientation val="minMax"/>
          <c:max val="2013"/>
          <c:min val="1989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2460000"/>
          <a:lstStyle/>
          <a:p>
            <a:pPr>
              <a:defRPr sz="1400" baseline="0"/>
            </a:pPr>
            <a:endParaRPr lang="en-US"/>
          </a:p>
        </c:txPr>
        <c:crossAx val="161243920"/>
        <c:crosses val="autoZero"/>
        <c:crossBetween val="midCat"/>
        <c:majorUnit val="1"/>
      </c:valAx>
      <c:valAx>
        <c:axId val="161243920"/>
        <c:scaling>
          <c:orientation val="minMax"/>
          <c:max val="18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12433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565043012032171"/>
          <c:y val="0.5135065200432728"/>
          <c:w val="0.22525864136427218"/>
          <c:h val="0.38484264593034784"/>
        </c:manualLayout>
      </c:layout>
      <c:overlay val="1"/>
      <c:spPr>
        <a:solidFill>
          <a:schemeClr val="bg1">
            <a:lumMod val="95000"/>
          </a:schemeClr>
        </a:solidFill>
        <a:ln>
          <a:solidFill>
            <a:schemeClr val="bg1">
              <a:lumMod val="6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DO" sz="2000" dirty="0" err="1" smtClean="0"/>
              <a:t>Interest</a:t>
            </a:r>
            <a:r>
              <a:rPr lang="es-DO" sz="2000" baseline="0" dirty="0" smtClean="0"/>
              <a:t> </a:t>
            </a:r>
            <a:r>
              <a:rPr lang="es-DO" sz="2000" baseline="0" dirty="0" err="1" smtClean="0"/>
              <a:t>R</a:t>
            </a:r>
            <a:r>
              <a:rPr lang="es-DO" sz="2000" dirty="0" err="1" smtClean="0"/>
              <a:t>ate</a:t>
            </a:r>
            <a:r>
              <a:rPr lang="es-DO" sz="2000" dirty="0" smtClean="0"/>
              <a:t> </a:t>
            </a:r>
            <a:r>
              <a:rPr lang="es-DO" sz="2000" dirty="0" err="1" smtClean="0"/>
              <a:t>Differential</a:t>
            </a:r>
            <a:r>
              <a:rPr lang="es-DO" sz="2000" baseline="0" dirty="0" smtClean="0"/>
              <a:t> </a:t>
            </a:r>
            <a:r>
              <a:rPr lang="es-DO" sz="2000" baseline="0" dirty="0" err="1" smtClean="0"/>
              <a:t>between</a:t>
            </a:r>
            <a:r>
              <a:rPr lang="es-DO" sz="2000" baseline="0" dirty="0" smtClean="0"/>
              <a:t> </a:t>
            </a:r>
            <a:r>
              <a:rPr lang="es-DO" sz="2000" baseline="0" dirty="0" err="1" smtClean="0"/>
              <a:t>Dominican</a:t>
            </a:r>
            <a:r>
              <a:rPr lang="es-DO" sz="2000" baseline="0" dirty="0" smtClean="0"/>
              <a:t> </a:t>
            </a:r>
            <a:r>
              <a:rPr lang="es-DO" sz="2000" baseline="0" dirty="0" err="1" smtClean="0"/>
              <a:t>Government</a:t>
            </a:r>
            <a:r>
              <a:rPr lang="es-DO" sz="2000" baseline="0" dirty="0" smtClean="0"/>
              <a:t> Bonds and </a:t>
            </a:r>
          </a:p>
          <a:p>
            <a:pPr>
              <a:defRPr sz="2000"/>
            </a:pPr>
            <a:r>
              <a:rPr lang="es-DO" sz="2000" baseline="0" dirty="0" err="1" smtClean="0"/>
              <a:t>Equivalent</a:t>
            </a:r>
            <a:r>
              <a:rPr lang="es-DO" sz="2000" baseline="0" dirty="0" smtClean="0"/>
              <a:t> US </a:t>
            </a:r>
            <a:r>
              <a:rPr lang="es-DO" sz="2000" baseline="0" dirty="0" err="1" smtClean="0"/>
              <a:t>Treasury</a:t>
            </a:r>
            <a:r>
              <a:rPr lang="es-DO" sz="2000" baseline="0" dirty="0" smtClean="0"/>
              <a:t> </a:t>
            </a:r>
            <a:r>
              <a:rPr lang="es-DO" sz="2000" baseline="0" dirty="0" err="1" smtClean="0"/>
              <a:t>Debt</a:t>
            </a:r>
            <a:r>
              <a:rPr lang="es-DO" sz="2000" baseline="0" dirty="0" smtClean="0"/>
              <a:t> (</a:t>
            </a:r>
            <a:r>
              <a:rPr lang="es-DO" sz="2000" baseline="0" dirty="0" err="1" smtClean="0"/>
              <a:t>basis</a:t>
            </a:r>
            <a:r>
              <a:rPr lang="es-DO" sz="2000" baseline="0" dirty="0" smtClean="0"/>
              <a:t> </a:t>
            </a:r>
            <a:r>
              <a:rPr lang="es-DO" sz="2000" baseline="0" dirty="0" err="1" smtClean="0"/>
              <a:t>points</a:t>
            </a:r>
            <a:r>
              <a:rPr lang="es-DO" sz="2000" baseline="0" dirty="0" smtClean="0"/>
              <a:t>)</a:t>
            </a:r>
            <a:endParaRPr lang="es-DO" sz="2000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DOM_IRSPREAD!$B$1</c:f>
              <c:strCache>
                <c:ptCount val="1"/>
                <c:pt idx="0">
                  <c:v>Value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cat>
            <c:strRef>
              <c:f>DOM_IRSPREAD!$A$2:$A$13</c:f>
              <c:strCache>
                <c:ptCount val="12"/>
                <c:pt idx="0">
                  <c:v>fin 2013</c:v>
                </c:pt>
                <c:pt idx="1">
                  <c:v>fin 2012</c:v>
                </c:pt>
                <c:pt idx="2">
                  <c:v>fin 2011</c:v>
                </c:pt>
                <c:pt idx="3">
                  <c:v>fin 2010</c:v>
                </c:pt>
                <c:pt idx="4">
                  <c:v>fin 2009</c:v>
                </c:pt>
                <c:pt idx="5">
                  <c:v>fin 2008</c:v>
                </c:pt>
                <c:pt idx="6">
                  <c:v>fin 2007</c:v>
                </c:pt>
                <c:pt idx="7">
                  <c:v>fin 2006</c:v>
                </c:pt>
                <c:pt idx="8">
                  <c:v>fin 2005</c:v>
                </c:pt>
                <c:pt idx="9">
                  <c:v>fin 2004</c:v>
                </c:pt>
                <c:pt idx="10">
                  <c:v>fin 2003</c:v>
                </c:pt>
                <c:pt idx="11">
                  <c:v>fin 2002</c:v>
                </c:pt>
              </c:strCache>
            </c:strRef>
          </c:cat>
          <c:val>
            <c:numRef>
              <c:f>DOM_IRSPREAD!$B$2:$B$13</c:f>
              <c:numCache>
                <c:formatCode>General</c:formatCode>
                <c:ptCount val="12"/>
                <c:pt idx="0">
                  <c:v>377.42287549406996</c:v>
                </c:pt>
                <c:pt idx="1">
                  <c:v>462.60921751663</c:v>
                </c:pt>
                <c:pt idx="2">
                  <c:v>441.94908395924</c:v>
                </c:pt>
                <c:pt idx="3">
                  <c:v>377.60508336062998</c:v>
                </c:pt>
                <c:pt idx="4">
                  <c:v>837.85765110106695</c:v>
                </c:pt>
                <c:pt idx="5">
                  <c:v>711.09545685582998</c:v>
                </c:pt>
                <c:pt idx="6">
                  <c:v>207.80578809751</c:v>
                </c:pt>
                <c:pt idx="7">
                  <c:v>262.23530708081904</c:v>
                </c:pt>
                <c:pt idx="8">
                  <c:v>500.40174021589917</c:v>
                </c:pt>
                <c:pt idx="9">
                  <c:v>1232.7087931512044</c:v>
                </c:pt>
                <c:pt idx="10">
                  <c:v>689.39421353252999</c:v>
                </c:pt>
                <c:pt idx="11">
                  <c:v>416.08997816832999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678752"/>
        <c:axId val="229678192"/>
      </c:lineChart>
      <c:catAx>
        <c:axId val="22967875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360000"/>
          <a:lstStyle/>
          <a:p>
            <a:pPr>
              <a:defRPr/>
            </a:pPr>
            <a:endParaRPr lang="en-US"/>
          </a:p>
        </c:txPr>
        <c:crossAx val="229678192"/>
        <c:crosses val="autoZero"/>
        <c:auto val="1"/>
        <c:lblAlgn val="ctr"/>
        <c:lblOffset val="100"/>
        <c:noMultiLvlLbl val="0"/>
      </c:catAx>
      <c:valAx>
        <c:axId val="229678192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high"/>
        <c:crossAx val="229678752"/>
        <c:crossesAt val="37257"/>
        <c:crossBetween val="midCat"/>
      </c:valAx>
    </c:plotArea>
    <c:plotVisOnly val="1"/>
    <c:dispBlanksAs val="zero"/>
    <c:showDLblsOverMax val="0"/>
  </c:chart>
  <c:spPr>
    <a:ln>
      <a:solidFill>
        <a:prstClr val="black"/>
      </a:solidFill>
    </a:ln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0.69195</cdr:x>
      <cdr:y>0.15493</cdr:y>
    </cdr:from>
    <cdr:to>
      <cdr:x>0.86458</cdr:x>
      <cdr:y>0.22213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92597" y="933391"/>
          <a:ext cx="1894304" cy="404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i="1" dirty="0" smtClean="0"/>
            <a:t>source:</a:t>
          </a:r>
          <a:r>
            <a:rPr lang="en-US" sz="1400" i="1" baseline="0" dirty="0" smtClean="0"/>
            <a:t> </a:t>
          </a:r>
          <a:r>
            <a:rPr lang="en-US" sz="1400" baseline="0" dirty="0" smtClean="0"/>
            <a:t> World Bank</a:t>
          </a:r>
          <a:endParaRPr lang="en-US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DE83-C5F3-4E9C-ADD2-E95843E0E1C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C13-A2D8-4502-9516-C2E2B0FA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1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DE83-C5F3-4E9C-ADD2-E95843E0E1C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C13-A2D8-4502-9516-C2E2B0FA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8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DE83-C5F3-4E9C-ADD2-E95843E0E1C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C13-A2D8-4502-9516-C2E2B0FA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8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DE83-C5F3-4E9C-ADD2-E95843E0E1C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C13-A2D8-4502-9516-C2E2B0FA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2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DE83-C5F3-4E9C-ADD2-E95843E0E1C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C13-A2D8-4502-9516-C2E2B0FA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8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DE83-C5F3-4E9C-ADD2-E95843E0E1C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C13-A2D8-4502-9516-C2E2B0FA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5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DE83-C5F3-4E9C-ADD2-E95843E0E1C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C13-A2D8-4502-9516-C2E2B0FA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DE83-C5F3-4E9C-ADD2-E95843E0E1C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C13-A2D8-4502-9516-C2E2B0FA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1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DE83-C5F3-4E9C-ADD2-E95843E0E1C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C13-A2D8-4502-9516-C2E2B0FA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DE83-C5F3-4E9C-ADD2-E95843E0E1C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C13-A2D8-4502-9516-C2E2B0FA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5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DE83-C5F3-4E9C-ADD2-E95843E0E1C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AC13-A2D8-4502-9516-C2E2B0FA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5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DE83-C5F3-4E9C-ADD2-E95843E0E1C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DAC13-A2D8-4502-9516-C2E2B0FA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4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ilsoncenter.org/publication/ProgressiveTaxLATA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51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Dominican Tax Reform of 2012</a:t>
            </a:r>
            <a:br>
              <a:rPr lang="en-US" sz="4400" dirty="0" smtClean="0"/>
            </a:br>
            <a:r>
              <a:rPr lang="en-US" sz="4400" dirty="0" smtClean="0"/>
              <a:t>in Historical and Regional Context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3687763"/>
            <a:ext cx="54102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James Mahon</a:t>
            </a:r>
            <a:endParaRPr lang="en-US" dirty="0" smtClean="0"/>
          </a:p>
          <a:p>
            <a:r>
              <a:rPr lang="en-US" dirty="0" smtClean="0"/>
              <a:t>Williams College</a:t>
            </a:r>
          </a:p>
          <a:p>
            <a:r>
              <a:rPr lang="en-US" dirty="0" smtClean="0"/>
              <a:t>and </a:t>
            </a:r>
            <a:r>
              <a:rPr lang="en-US" dirty="0" smtClean="0"/>
              <a:t>Research  </a:t>
            </a:r>
            <a:r>
              <a:rPr lang="en-US" dirty="0" smtClean="0"/>
              <a:t>Fellow,</a:t>
            </a:r>
          </a:p>
          <a:p>
            <a:r>
              <a:rPr lang="en-US" dirty="0" err="1" smtClean="0"/>
              <a:t>Funglode</a:t>
            </a:r>
            <a:r>
              <a:rPr lang="en-US" dirty="0" smtClean="0"/>
              <a:t>, 2013-14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25" y="2936875"/>
            <a:ext cx="4375150" cy="3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9505"/>
              </p:ext>
            </p:extLst>
          </p:nvPr>
        </p:nvGraphicFramePr>
        <p:xfrm>
          <a:off x="142876" y="34541"/>
          <a:ext cx="11930075" cy="664392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84930"/>
                <a:gridCol w="2286882"/>
                <a:gridCol w="1743076"/>
                <a:gridCol w="1343026"/>
                <a:gridCol w="900113"/>
                <a:gridCol w="1357313"/>
                <a:gridCol w="1285875"/>
                <a:gridCol w="2228860"/>
              </a:tblGrid>
              <a:tr h="725382">
                <a:tc>
                  <a:txBody>
                    <a:bodyPr/>
                    <a:lstStyle/>
                    <a:p>
                      <a:pPr marL="0" marR="120015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 smtClean="0">
                          <a:effectLst/>
                        </a:rPr>
                        <a:t> Year   and </a:t>
                      </a:r>
                      <a:r>
                        <a:rPr lang="en-US" sz="1400" spc="-5" dirty="0">
                          <a:effectLst/>
                        </a:rPr>
                        <a:t>law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18745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Major changes and taxes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2319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Tariffs and other details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3335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President and </a:t>
                      </a:r>
                      <a:r>
                        <a:rPr lang="en-US" sz="1400" spc="-5" dirty="0" smtClean="0">
                          <a:effectLst/>
                        </a:rPr>
                        <a:t>ruling </a:t>
                      </a:r>
                      <a:r>
                        <a:rPr lang="en-US" sz="1400" spc="-5" dirty="0">
                          <a:effectLst/>
                        </a:rPr>
                        <a:t>party</a:t>
                      </a:r>
                      <a:r>
                        <a:rPr lang="en-US" sz="1400" spc="115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Senate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6985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House of Representatives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67005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External </a:t>
                      </a:r>
                      <a:r>
                        <a:rPr lang="en-US" sz="1400" spc="-5" dirty="0" smtClean="0">
                          <a:effectLst/>
                        </a:rPr>
                        <a:t>commitments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Comments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725382"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1983</a:t>
                      </a:r>
                      <a:endParaRPr lang="en-US" sz="140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3716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Creation of the ITBI,</a:t>
                      </a:r>
                      <a:r>
                        <a:rPr lang="en-US" sz="1400" spc="-1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6</a:t>
                      </a:r>
                      <a:r>
                        <a:rPr lang="en-US" sz="1400" spc="15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percent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Tariffs are still high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 smtClean="0">
                          <a:effectLst/>
                        </a:rPr>
                        <a:t>Blanco </a:t>
                      </a:r>
                      <a:r>
                        <a:rPr lang="en-US" sz="1400" spc="-5" dirty="0">
                          <a:effectLst/>
                        </a:rPr>
                        <a:t>PRD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PRD</a:t>
                      </a:r>
                      <a:r>
                        <a:rPr lang="en-US" sz="1400" spc="23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17</a:t>
                      </a: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8000" algn="l"/>
                        </a:tabLst>
                      </a:pPr>
                      <a:r>
                        <a:rPr lang="en-US" sz="1400" spc="-5">
                          <a:effectLst/>
                        </a:rPr>
                        <a:t>PLD </a:t>
                      </a:r>
                      <a:r>
                        <a:rPr lang="en-US" sz="1400">
                          <a:effectLst/>
                        </a:rPr>
                        <a:t>0</a:t>
                      </a: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7515" algn="l"/>
                        </a:tabLst>
                      </a:pPr>
                      <a:r>
                        <a:rPr lang="en-US" sz="1400">
                          <a:effectLst/>
                        </a:rPr>
                        <a:t>RP 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PRD </a:t>
                      </a:r>
                      <a:r>
                        <a:rPr lang="en-US" sz="1400" spc="240" dirty="0">
                          <a:effectLst/>
                        </a:rPr>
                        <a:t> </a:t>
                      </a:r>
                      <a:r>
                        <a:rPr lang="en-US" sz="1400" spc="-5" dirty="0">
                          <a:effectLst/>
                        </a:rPr>
                        <a:t>62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890" algn="l"/>
                        </a:tabLst>
                      </a:pPr>
                      <a:r>
                        <a:rPr lang="en-US" sz="1400" spc="-5" dirty="0" smtClean="0">
                          <a:effectLst/>
                        </a:rPr>
                        <a:t>PLD  </a:t>
                      </a:r>
                      <a:r>
                        <a:rPr lang="en-US" sz="1400" dirty="0" smtClean="0">
                          <a:effectLst/>
                        </a:rPr>
                        <a:t>7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RP  </a:t>
                      </a:r>
                      <a:r>
                        <a:rPr lang="en-US" sz="1400" spc="-10" dirty="0" smtClean="0">
                          <a:effectLst/>
                        </a:rPr>
                        <a:t>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5875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IMF Extended Funds Facility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74295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Acute B of P and fiscal crisis; proposed a 50% limit to exemptions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1219081"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spc="-5" dirty="0" smtClean="0">
                          <a:effectLst/>
                        </a:rPr>
                        <a:t>1992</a:t>
                      </a:r>
                      <a:endParaRPr lang="en-US" sz="1400" spc="0" dirty="0" smtClean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 smtClean="0">
                          <a:effectLst/>
                        </a:rPr>
                        <a:t>11-92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6731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ITBIS, up from 6 to 8%; differential on oil; simplification; elimination of incentives in three years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84455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Drop in tariffs by decree 1991; agreement to rationalize 1993 had no real effect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spc="-5" dirty="0" err="1" smtClean="0">
                          <a:effectLst/>
                        </a:rPr>
                        <a:t>Balaguer</a:t>
                      </a:r>
                      <a:r>
                        <a:rPr lang="en-US" sz="1400" spc="-5" dirty="0" smtClean="0">
                          <a:effectLst/>
                        </a:rPr>
                        <a:t> </a:t>
                      </a:r>
                      <a:r>
                        <a:rPr lang="en-US" sz="1400" spc="-5" dirty="0">
                          <a:effectLst/>
                        </a:rPr>
                        <a:t>PRSC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PRD</a:t>
                      </a:r>
                      <a:r>
                        <a:rPr lang="en-US" sz="1400" baseline="0" dirty="0" smtClean="0">
                          <a:effectLst/>
                        </a:rPr>
                        <a:t>  </a:t>
                      </a:r>
                      <a:r>
                        <a:rPr lang="en-US" sz="1400" dirty="0" smtClean="0">
                          <a:effectLst/>
                        </a:rPr>
                        <a:t>2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PLD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spc="-10" dirty="0" smtClean="0">
                          <a:effectLst/>
                        </a:rPr>
                        <a:t>12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PRSC</a:t>
                      </a:r>
                      <a:r>
                        <a:rPr lang="en-US" sz="1400" spc="24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16</a:t>
                      </a: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PRD </a:t>
                      </a:r>
                      <a:r>
                        <a:rPr lang="en-US" sz="1400" spc="235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33</a:t>
                      </a: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PLD</a:t>
                      </a:r>
                      <a:r>
                        <a:rPr lang="en-US" sz="1400" dirty="0">
                          <a:effectLst/>
                        </a:rPr>
                        <a:t>   </a:t>
                      </a:r>
                      <a:r>
                        <a:rPr lang="en-US" sz="1400" spc="5" dirty="0">
                          <a:effectLst/>
                        </a:rPr>
                        <a:t> </a:t>
                      </a:r>
                      <a:r>
                        <a:rPr lang="en-US" sz="1400" spc="-10" dirty="0">
                          <a:effectLst/>
                        </a:rPr>
                        <a:t>44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PRSC</a:t>
                      </a:r>
                      <a:r>
                        <a:rPr lang="en-US" sz="1400" spc="24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41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IMF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Stand-by</a:t>
                      </a:r>
                      <a:endParaRPr lang="en-US" sz="1400" dirty="0">
                        <a:effectLst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1303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Acute crisis in B of P, fisc, inflation, and politics; Solidarity Pact in August 1990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1167527"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s-ES" sz="1400" spc="-5" dirty="0" smtClean="0">
                          <a:effectLst/>
                        </a:rPr>
                        <a:t>2000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spc="-10" dirty="0">
                          <a:effectLst/>
                        </a:rPr>
                        <a:t>112-00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spc="-10" dirty="0">
                          <a:effectLst/>
                        </a:rPr>
                        <a:t>147-00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6731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Excises on hydrocarbons, others; ITBIS from 8 to 12%; CIT (Income tax) advance payment 1.5% of gross income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s-ES" sz="1400" dirty="0" err="1" smtClean="0">
                          <a:effectLst/>
                        </a:rPr>
                        <a:t>Tariff</a:t>
                      </a:r>
                      <a:r>
                        <a:rPr lang="es-ES" sz="1400" dirty="0" smtClean="0">
                          <a:effectLst/>
                        </a:rPr>
                        <a:t> </a:t>
                      </a:r>
                      <a:r>
                        <a:rPr lang="es-ES" sz="1400" dirty="0" err="1">
                          <a:effectLst/>
                        </a:rPr>
                        <a:t>reductions</a:t>
                      </a:r>
                      <a:r>
                        <a:rPr lang="es-ES" sz="1400" dirty="0">
                          <a:effectLst/>
                        </a:rPr>
                        <a:t> in </a:t>
                      </a:r>
                      <a:r>
                        <a:rPr lang="es-ES" sz="1400" dirty="0" err="1">
                          <a:effectLst/>
                        </a:rPr>
                        <a:t>Law</a:t>
                      </a:r>
                      <a:r>
                        <a:rPr lang="es-ES" sz="1400" dirty="0">
                          <a:effectLst/>
                        </a:rPr>
                        <a:t> 146-00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r>
                        <a:rPr lang="en-US" sz="1400" spc="-5" dirty="0" err="1" smtClean="0">
                          <a:effectLst/>
                        </a:rPr>
                        <a:t>Mejía</a:t>
                      </a:r>
                      <a:r>
                        <a:rPr lang="en-US" sz="1400" spc="-10" dirty="0" smtClean="0">
                          <a:effectLst/>
                        </a:rPr>
                        <a:t> </a:t>
                      </a:r>
                      <a:r>
                        <a:rPr lang="en-US" sz="1400" spc="-5" dirty="0">
                          <a:effectLst/>
                        </a:rPr>
                        <a:t>PRD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PRD</a:t>
                      </a:r>
                      <a:r>
                        <a:rPr lang="en-US" sz="1400" spc="235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24</a:t>
                      </a: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800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PLDD	</a:t>
                      </a:r>
                      <a:r>
                        <a:rPr lang="en-US" sz="1400" dirty="0">
                          <a:effectLst/>
                        </a:rPr>
                        <a:t>4</a:t>
                      </a: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PRSC</a:t>
                      </a:r>
                      <a:r>
                        <a:rPr lang="en-US" sz="1400" spc="23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PRD </a:t>
                      </a:r>
                      <a:r>
                        <a:rPr lang="en-US" sz="1400" spc="240" dirty="0" smtClean="0">
                          <a:effectLst/>
                        </a:rPr>
                        <a:t> </a:t>
                      </a:r>
                      <a:r>
                        <a:rPr lang="en-US" sz="1400" spc="-5" dirty="0">
                          <a:effectLst/>
                        </a:rPr>
                        <a:t>83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PLD</a:t>
                      </a:r>
                      <a:r>
                        <a:rPr lang="en-US" sz="1400" dirty="0">
                          <a:effectLst/>
                        </a:rPr>
                        <a:t>   </a:t>
                      </a:r>
                      <a:r>
                        <a:rPr lang="en-US" sz="1400" spc="5" dirty="0">
                          <a:effectLst/>
                        </a:rPr>
                        <a:t> </a:t>
                      </a:r>
                      <a:r>
                        <a:rPr lang="en-US" sz="1400" spc="-10" dirty="0">
                          <a:effectLst/>
                        </a:rPr>
                        <a:t>49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PRSC</a:t>
                      </a:r>
                      <a:r>
                        <a:rPr lang="en-US" sz="1400" spc="23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17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8382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"Social debt"; first step toward decreasing the importance of tariffs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772116"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2004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288-04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5715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ITBIS</a:t>
                      </a:r>
                      <a:r>
                        <a:rPr lang="en-US" sz="1400">
                          <a:effectLst/>
                        </a:rPr>
                        <a:t> from</a:t>
                      </a:r>
                      <a:r>
                        <a:rPr lang="en-US" sz="1400" spc="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12</a:t>
                      </a:r>
                      <a:r>
                        <a:rPr lang="en-US" sz="1400" spc="5">
                          <a:effectLst/>
                        </a:rPr>
                        <a:t> to</a:t>
                      </a:r>
                      <a:r>
                        <a:rPr lang="en-US" sz="1400" spc="-1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16%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1430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spc="-5" dirty="0" err="1">
                          <a:effectLst/>
                        </a:rPr>
                        <a:t>Emergency</a:t>
                      </a:r>
                      <a:r>
                        <a:rPr lang="es-ES" sz="1400" spc="-5" dirty="0">
                          <a:effectLst/>
                        </a:rPr>
                        <a:t> 1-04</a:t>
                      </a:r>
                      <a:r>
                        <a:rPr lang="es-ES" sz="1400" spc="5" dirty="0">
                          <a:effectLst/>
                        </a:rPr>
                        <a:t> and</a:t>
                      </a:r>
                      <a:r>
                        <a:rPr lang="es-ES" sz="1400" spc="-5" dirty="0">
                          <a:effectLst/>
                        </a:rPr>
                        <a:t> 2-04; </a:t>
                      </a:r>
                      <a:r>
                        <a:rPr lang="es-ES" sz="1400" spc="-5" dirty="0" err="1">
                          <a:effectLst/>
                        </a:rPr>
                        <a:t>bank</a:t>
                      </a:r>
                      <a:r>
                        <a:rPr lang="es-ES" sz="1400" spc="-5" dirty="0">
                          <a:effectLst/>
                        </a:rPr>
                        <a:t> </a:t>
                      </a:r>
                      <a:r>
                        <a:rPr lang="es-ES" sz="1400" spc="-5" dirty="0" err="1">
                          <a:effectLst/>
                        </a:rPr>
                        <a:t>bailout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71755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Fernández PLD</a:t>
                      </a:r>
                      <a:r>
                        <a:rPr lang="en-US" sz="1400" spc="13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in pact with</a:t>
                      </a:r>
                      <a:r>
                        <a:rPr lang="en-US" sz="1400" spc="11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Mejía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PRD</a:t>
                      </a:r>
                      <a:r>
                        <a:rPr lang="en-US" sz="1400" spc="23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29</a:t>
                      </a: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PLD   2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PRSC</a:t>
                      </a:r>
                      <a:r>
                        <a:rPr lang="en-US" sz="1400" spc="23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PRD </a:t>
                      </a:r>
                      <a:r>
                        <a:rPr lang="en-US" sz="1400" spc="23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73</a:t>
                      </a: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PLD 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spc="-5" dirty="0" smtClean="0">
                          <a:effectLst/>
                        </a:rPr>
                        <a:t>41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PRSC</a:t>
                      </a:r>
                      <a:r>
                        <a:rPr lang="en-US" sz="1400" spc="23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36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marL="0" marR="315595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 smtClean="0">
                          <a:effectLst/>
                          <a:latin typeface="+mn-lt"/>
                          <a:ea typeface="+mn-ea"/>
                        </a:rPr>
                        <a:t>IMF</a:t>
                      </a:r>
                      <a:r>
                        <a:rPr lang="en-US" sz="1400" spc="-5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</a:p>
                    <a:p>
                      <a:pPr marL="0" marR="315595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baseline="0" dirty="0" smtClean="0">
                          <a:effectLst/>
                          <a:latin typeface="+mn-lt"/>
                          <a:ea typeface="+mn-ea"/>
                        </a:rPr>
                        <a:t>Stand-by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04775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Fiscal deficit because of </a:t>
                      </a:r>
                      <a:r>
                        <a:rPr lang="en-US" sz="1400" spc="-5" dirty="0" smtClean="0">
                          <a:effectLst/>
                        </a:rPr>
                        <a:t>banking </a:t>
                      </a:r>
                      <a:r>
                        <a:rPr lang="en-US" sz="1400" spc="-5" dirty="0">
                          <a:effectLst/>
                        </a:rPr>
                        <a:t>crisis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631366"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2005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557-05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5367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Hike in excises, capital income withholding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5715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Compensates losses for </a:t>
                      </a:r>
                      <a:r>
                        <a:rPr lang="en-US" sz="1400">
                          <a:effectLst/>
                        </a:rPr>
                        <a:t>DR-</a:t>
                      </a:r>
                      <a:r>
                        <a:rPr lang="en-US" sz="1400" spc="11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CAFTA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Fernández PLD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Needed because of</a:t>
                      </a:r>
                      <a:r>
                        <a:rPr lang="en-US" sz="1400" spc="-10" dirty="0">
                          <a:effectLst/>
                        </a:rPr>
                        <a:t> </a:t>
                      </a:r>
                      <a:r>
                        <a:rPr lang="en-US" sz="1400" spc="-5" dirty="0">
                          <a:effectLst/>
                        </a:rPr>
                        <a:t>DR-CAFTA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1390799"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 smtClean="0">
                          <a:effectLst/>
                        </a:rPr>
                        <a:t>2012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258-12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3175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ITBIS</a:t>
                      </a:r>
                      <a:r>
                        <a:rPr lang="en-US" sz="1400" dirty="0">
                          <a:effectLst/>
                        </a:rPr>
                        <a:t> from</a:t>
                      </a:r>
                      <a:r>
                        <a:rPr lang="en-US" sz="1400" spc="5" dirty="0">
                          <a:effectLst/>
                        </a:rPr>
                        <a:t> </a:t>
                      </a:r>
                      <a:r>
                        <a:rPr lang="en-US" sz="1400" spc="-5" dirty="0">
                          <a:effectLst/>
                        </a:rPr>
                        <a:t>16 to</a:t>
                      </a:r>
                      <a:r>
                        <a:rPr lang="en-US" sz="1400" spc="-15" dirty="0">
                          <a:effectLst/>
                        </a:rPr>
                        <a:t> </a:t>
                      </a:r>
                      <a:r>
                        <a:rPr lang="en-US" sz="1400" spc="-5" dirty="0">
                          <a:effectLst/>
                        </a:rPr>
                        <a:t>18</a:t>
                      </a:r>
                      <a:r>
                        <a:rPr lang="en-US" sz="1400" spc="-5" dirty="0" smtClean="0">
                          <a:effectLst/>
                        </a:rPr>
                        <a:t>% until</a:t>
                      </a:r>
                      <a:r>
                        <a:rPr lang="en-US" sz="1400" spc="-5" baseline="0" dirty="0" smtClean="0">
                          <a:effectLst/>
                        </a:rPr>
                        <a:t> 2015</a:t>
                      </a:r>
                      <a:r>
                        <a:rPr lang="en-US" sz="1400" spc="-5" dirty="0" smtClean="0">
                          <a:effectLst/>
                        </a:rPr>
                        <a:t>, now </a:t>
                      </a:r>
                      <a:r>
                        <a:rPr lang="en-US" sz="1400" spc="-5" dirty="0">
                          <a:effectLst/>
                        </a:rPr>
                        <a:t>includes additional </a:t>
                      </a:r>
                      <a:r>
                        <a:rPr lang="en-US" sz="1400" spc="-5" dirty="0" smtClean="0">
                          <a:effectLst/>
                        </a:rPr>
                        <a:t>products; dual</a:t>
                      </a:r>
                      <a:r>
                        <a:rPr lang="en-US" sz="1400" spc="-5" baseline="0" dirty="0" smtClean="0">
                          <a:effectLst/>
                        </a:rPr>
                        <a:t> PIT w/ withholding of K income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spc="-5" dirty="0" smtClean="0">
                          <a:effectLst/>
                        </a:rPr>
                        <a:t>Anticipates </a:t>
                      </a:r>
                      <a:r>
                        <a:rPr lang="en-US" sz="1400" spc="-5" dirty="0">
                          <a:effectLst/>
                        </a:rPr>
                        <a:t>other DR-CAFTA losses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spc="-5" dirty="0" smtClean="0">
                          <a:effectLst/>
                        </a:rPr>
                        <a:t>Medina</a:t>
                      </a:r>
                      <a:r>
                        <a:rPr lang="en-US" sz="1400" spc="115" dirty="0" smtClean="0">
                          <a:effectLst/>
                        </a:rPr>
                        <a:t> </a:t>
                      </a:r>
                      <a:r>
                        <a:rPr lang="en-US" sz="1400" spc="115" dirty="0">
                          <a:effectLst/>
                        </a:rPr>
                        <a:t>PLD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635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PRD</a:t>
                      </a:r>
                      <a:r>
                        <a:rPr lang="en-US" sz="1400" spc="23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0</a:t>
                      </a:r>
                    </a:p>
                    <a:p>
                      <a:pPr marL="0" marR="635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9095" algn="l"/>
                        </a:tabLs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PLD</a:t>
                      </a:r>
                      <a:r>
                        <a:rPr lang="en-US" sz="1400" dirty="0">
                          <a:effectLst/>
                        </a:rPr>
                        <a:t>	</a:t>
                      </a:r>
                      <a:r>
                        <a:rPr lang="en-US" sz="1400" dirty="0" smtClean="0">
                          <a:effectLst/>
                        </a:rPr>
                        <a:t> 31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PRSC</a:t>
                      </a:r>
                      <a:r>
                        <a:rPr lang="en-US" sz="1400" spc="23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30353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PRD </a:t>
                      </a:r>
                      <a:r>
                        <a:rPr lang="en-US" sz="1400" spc="235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75 </a:t>
                      </a:r>
                    </a:p>
                    <a:p>
                      <a:pPr marL="0" marR="30353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PLD  </a:t>
                      </a:r>
                      <a:r>
                        <a:rPr lang="en-US" sz="1400" spc="-5" dirty="0" smtClean="0">
                          <a:effectLst/>
                        </a:rPr>
                        <a:t>105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303530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PRSC</a:t>
                      </a:r>
                      <a:r>
                        <a:rPr lang="en-US" sz="1400" spc="235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127635" indent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Fiscal deficit, electoral expenditure, future expenditure commitments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5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4010618"/>
              </p:ext>
            </p:extLst>
          </p:nvPr>
        </p:nvGraphicFramePr>
        <p:xfrm>
          <a:off x="228600" y="304799"/>
          <a:ext cx="10972800" cy="602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1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 Disappointing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good economic growth, tax revenue as a proportion of GDP has not risen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087" y="2733194"/>
            <a:ext cx="5102794" cy="3011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9437"/>
            <a:ext cx="5047926" cy="2548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447786"/>
            <a:ext cx="5992887" cy="542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2177" y="6336932"/>
            <a:ext cx="777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Figures from Germania </a:t>
            </a:r>
            <a:r>
              <a:rPr lang="en-US" dirty="0" err="1" smtClean="0"/>
              <a:t>Montas</a:t>
            </a:r>
            <a:r>
              <a:rPr lang="en-US" dirty="0" smtClean="0"/>
              <a:t>, </a:t>
            </a:r>
            <a:r>
              <a:rPr lang="en-US" dirty="0" err="1" smtClean="0"/>
              <a:t>Consultores</a:t>
            </a:r>
            <a:r>
              <a:rPr lang="en-US" dirty="0" smtClean="0"/>
              <a:t> para el </a:t>
            </a:r>
            <a:r>
              <a:rPr lang="en-US" dirty="0" err="1" smtClean="0"/>
              <a:t>Desarrollo</a:t>
            </a:r>
            <a:r>
              <a:rPr lang="en-US" dirty="0" smtClean="0"/>
              <a:t>, blog, 5 Jan.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1168"/>
          </a:xfrm>
        </p:spPr>
        <p:txBody>
          <a:bodyPr/>
          <a:lstStyle/>
          <a:p>
            <a:r>
              <a:rPr lang="en-US" dirty="0" smtClean="0"/>
              <a:t>Why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294"/>
            <a:ext cx="10515600" cy="4720669"/>
          </a:xfrm>
        </p:spPr>
        <p:txBody>
          <a:bodyPr/>
          <a:lstStyle/>
          <a:p>
            <a:r>
              <a:rPr lang="en-US" dirty="0" smtClean="0"/>
              <a:t>The proliferation of tax exemptions has robbed the tax system of “buoyancy”:  the income elasticity of tax revenue may have fallen </a:t>
            </a:r>
            <a:r>
              <a:rPr lang="en-US" dirty="0" smtClean="0"/>
              <a:t>to approach </a:t>
            </a:r>
            <a:r>
              <a:rPr lang="en-US" dirty="0" smtClean="0"/>
              <a:t>unity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34" t="5145" r="5689" b="-1223"/>
          <a:stretch/>
        </p:blipFill>
        <p:spPr>
          <a:xfrm>
            <a:off x="418289" y="2885123"/>
            <a:ext cx="5120640" cy="329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212" b="212"/>
          <a:stretch/>
        </p:blipFill>
        <p:spPr>
          <a:xfrm>
            <a:off x="5958840" y="2885123"/>
            <a:ext cx="5639289" cy="3103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1292" y="6362108"/>
            <a:ext cx="770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Tables from Germania </a:t>
            </a:r>
            <a:r>
              <a:rPr lang="en-US" dirty="0" err="1" smtClean="0"/>
              <a:t>Montas</a:t>
            </a:r>
            <a:r>
              <a:rPr lang="en-US" dirty="0" smtClean="0"/>
              <a:t>, </a:t>
            </a:r>
            <a:r>
              <a:rPr lang="en-US" dirty="0" err="1" smtClean="0"/>
              <a:t>Consultores</a:t>
            </a:r>
            <a:r>
              <a:rPr lang="en-US" dirty="0" smtClean="0"/>
              <a:t> para el </a:t>
            </a:r>
            <a:r>
              <a:rPr lang="en-US" dirty="0" err="1" smtClean="0"/>
              <a:t>Desarrollo</a:t>
            </a:r>
            <a:r>
              <a:rPr lang="en-US" dirty="0" smtClean="0"/>
              <a:t>, blog, 6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43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33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Roadmap for additional reforms can be found in the National Development Strategy (END) of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4637"/>
            <a:ext cx="10515600" cy="40804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Improve the transparency and effectiveness of government spending (general objective 1.1 and goal 3.1.2.2)</a:t>
            </a:r>
          </a:p>
          <a:p>
            <a:r>
              <a:rPr lang="en-US" dirty="0" smtClean="0"/>
              <a:t>Make the tax system progressive, emphasizing direct taxation and in accord with ability to pay, while eliminating distortionary tax exemptions (goal 3.1.2.1)</a:t>
            </a:r>
            <a:endParaRPr lang="en-US" dirty="0"/>
          </a:p>
          <a:p>
            <a:r>
              <a:rPr lang="en-US" dirty="0" smtClean="0"/>
              <a:t>Raise the tax revenue level to 16 percent of GDP by 2015, 19 percent by 2020, and 24 percent by 2030 (goal 3.25)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one is a no-brainer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Merge the tax administration (DGII) with customs (DGA)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175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the near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Chronic deficit squeezes public investment and social spending; expect it to rise in election year 2016</a:t>
            </a:r>
          </a:p>
          <a:p>
            <a:r>
              <a:rPr lang="en-US" dirty="0" smtClean="0"/>
              <a:t>Moderate vulnerability to rises in </a:t>
            </a:r>
            <a:r>
              <a:rPr lang="en-US" dirty="0" smtClean="0"/>
              <a:t>interest </a:t>
            </a:r>
            <a:r>
              <a:rPr lang="en-US" dirty="0" smtClean="0"/>
              <a:t>rates, </a:t>
            </a:r>
            <a:r>
              <a:rPr lang="en-US" dirty="0" smtClean="0"/>
              <a:t>but likely </a:t>
            </a:r>
            <a:r>
              <a:rPr lang="en-US" dirty="0" smtClean="0"/>
              <a:t>to </a:t>
            </a:r>
            <a:r>
              <a:rPr lang="en-US" dirty="0" smtClean="0"/>
              <a:t>increase</a:t>
            </a:r>
            <a:endParaRPr lang="en-US" dirty="0" smtClean="0"/>
          </a:p>
          <a:p>
            <a:r>
              <a:rPr lang="en-US" dirty="0" smtClean="0"/>
              <a:t>Growing failure to meet revenue (and spending) targets of the END</a:t>
            </a:r>
          </a:p>
          <a:p>
            <a:r>
              <a:rPr lang="en-US" dirty="0" smtClean="0"/>
              <a:t>However, </a:t>
            </a:r>
            <a:r>
              <a:rPr lang="en-US" dirty="0" smtClean="0"/>
              <a:t>in the absence of a </a:t>
            </a:r>
            <a:r>
              <a:rPr lang="en-US" dirty="0" smtClean="0"/>
              <a:t>fiscal crisis and </a:t>
            </a:r>
            <a:r>
              <a:rPr lang="en-US" dirty="0" smtClean="0"/>
              <a:t>a </a:t>
            </a:r>
            <a:r>
              <a:rPr lang="en-US" dirty="0" smtClean="0"/>
              <a:t>political opposition (beyond ruling PLD), the existing fiscal structure will be undisturbed</a:t>
            </a:r>
          </a:p>
          <a:p>
            <a:r>
              <a:rPr lang="en-US" dirty="0" smtClean="0"/>
              <a:t>Fiscal Pact in the CES will not be finished this presidential term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5739320"/>
            <a:ext cx="10515600" cy="68107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         Thanks </a:t>
            </a:r>
            <a:r>
              <a:rPr lang="en-US" sz="4000" b="1" dirty="0"/>
              <a:t>for your attention.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798" y="17520"/>
            <a:ext cx="8191703" cy="54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64321"/>
              </p:ext>
            </p:extLst>
          </p:nvPr>
        </p:nvGraphicFramePr>
        <p:xfrm>
          <a:off x="3843337" y="192764"/>
          <a:ext cx="8150199" cy="6494354"/>
        </p:xfrm>
        <a:graphic>
          <a:graphicData uri="http://schemas.openxmlformats.org/drawingml/2006/table">
            <a:tbl>
              <a:tblPr firstRow="1" firstCol="1" bandRow="1"/>
              <a:tblGrid>
                <a:gridCol w="1470714"/>
                <a:gridCol w="1302194"/>
                <a:gridCol w="1455392"/>
                <a:gridCol w="612797"/>
                <a:gridCol w="1225592"/>
                <a:gridCol w="1531992"/>
                <a:gridCol w="551518"/>
              </a:tblGrid>
              <a:tr h="303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2" marR="6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1993-99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2000-06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79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 or Group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Income Tax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Consumption Taxes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Income Tax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Consumption Taxes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OECD Europe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19.4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27.9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19.5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30.4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9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 and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rich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ex-British colonies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39.7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17.6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38.3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19.8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Latin America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37.3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7*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38.1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8*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51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Latin America IDB-CIAT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4.63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37.04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10**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51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Sub-Saharan Africa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22.5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26.8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9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Eastern Europe and Eurasian ex-Communist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41.2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and East Asia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25.5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29.6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9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East and North Africa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6182" marR="6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0036" y="200056"/>
            <a:ext cx="3386139" cy="6417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 regional averages of relative weights of personal income taxation and consumption taxation in total revenues, percent, two periods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= number of countries contributing to the average by having at least one year in the period with reported data for both personal income taxes and consumption taxes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For 1993-99,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= Bra,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Pan, Par, Per,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Uru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for 2000-06,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=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Pan, Par, Per,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Uru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Complete data for all ten in all years: 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Bra, Chi, Col, DR,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Mex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Uru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Includes subnational consumption tax revenue for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Bra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 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IMF, 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Finance Statistics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World Bank, 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Development Indicators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Inter-American Development Bank/ Centro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Interamericano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Administradores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Tributarios (CIAT) database 2012.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00898"/>
              </p:ext>
            </p:extLst>
          </p:nvPr>
        </p:nvGraphicFramePr>
        <p:xfrm>
          <a:off x="814388" y="287073"/>
          <a:ext cx="10587038" cy="628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47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71450"/>
            <a:ext cx="9715500" cy="64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911522" y="3033234"/>
            <a:ext cx="2280478" cy="370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marR="71120" indent="-457200" eaLnBrk="0" hangingPunct="0">
              <a:spcBef>
                <a:spcPts val="125"/>
              </a:spcBef>
              <a:spcAft>
                <a:spcPts val="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spc="24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Claudia</a:t>
            </a:r>
            <a:r>
              <a:rPr lang="en-US" spc="-2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</a:t>
            </a:r>
            <a:r>
              <a:rPr lang="en-US" spc="-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Cesare</a:t>
            </a:r>
            <a:r>
              <a:rPr lang="en-US" spc="-1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(2012)</a:t>
            </a:r>
            <a:r>
              <a:rPr lang="en-US" spc="-1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“Improving</a:t>
            </a:r>
            <a:r>
              <a:rPr lang="en-US" spc="-2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Performance</a:t>
            </a:r>
            <a:r>
              <a:rPr lang="en-US" spc="-1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</a:t>
            </a:r>
            <a:r>
              <a:rPr lang="en-US" spc="-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Property</a:t>
            </a:r>
            <a:r>
              <a:rPr lang="en-US" spc="-1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Tax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Latin</a:t>
            </a:r>
            <a:r>
              <a:rPr lang="en-US" spc="-2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America,” Lincoln</a:t>
            </a:r>
            <a:r>
              <a:rPr lang="en-US" spc="-2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Institute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en-US" spc="-3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Land </a:t>
            </a:r>
            <a:r>
              <a:rPr lang="en-US" spc="-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Policy,</a:t>
            </a:r>
            <a:r>
              <a:rPr lang="en-US" spc="-1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Policy</a:t>
            </a:r>
            <a:r>
              <a:rPr lang="en-US" spc="-1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Focus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Report,</a:t>
            </a:r>
            <a:r>
              <a:rPr lang="en-US" spc="-2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p.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13541"/>
              </p:ext>
            </p:extLst>
          </p:nvPr>
        </p:nvGraphicFramePr>
        <p:xfrm>
          <a:off x="542925" y="287073"/>
          <a:ext cx="10857892" cy="628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36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0477" y="0"/>
            <a:ext cx="912454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3115" y="739301"/>
            <a:ext cx="1789889" cy="34778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World Economic Forum, 2012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smtClean="0"/>
              <a:t>The DR finishes last in “wastefulness of government spending”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766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tlasweb.it/wp-content/uploads/2012/05/repdominicanadan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78" y="195956"/>
            <a:ext cx="8679305" cy="66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features of Law 258-12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General </a:t>
            </a:r>
            <a:r>
              <a:rPr lang="en-US" dirty="0"/>
              <a:t>VAT </a:t>
            </a:r>
            <a:r>
              <a:rPr lang="en-US" dirty="0" smtClean="0"/>
              <a:t>(ITBIS) rate to rise from </a:t>
            </a:r>
            <a:r>
              <a:rPr lang="en-US" dirty="0"/>
              <a:t>16 to 18 percent for two years (2013-2014</a:t>
            </a:r>
            <a:r>
              <a:rPr lang="en-US" dirty="0" smtClean="0"/>
              <a:t>), falling </a:t>
            </a:r>
            <a:r>
              <a:rPr lang="en-US" dirty="0"/>
              <a:t>back </a:t>
            </a:r>
            <a:r>
              <a:rPr lang="en-US" dirty="0" smtClean="0"/>
              <a:t>to </a:t>
            </a:r>
            <a:r>
              <a:rPr lang="en-US" dirty="0"/>
              <a:t>16 percent in </a:t>
            </a:r>
            <a:r>
              <a:rPr lang="en-US" dirty="0" smtClean="0"/>
              <a:t>2015</a:t>
            </a:r>
          </a:p>
          <a:p>
            <a:r>
              <a:rPr lang="en-US" dirty="0"/>
              <a:t>P</a:t>
            </a:r>
            <a:r>
              <a:rPr lang="en-US" dirty="0" smtClean="0"/>
              <a:t>opular </a:t>
            </a:r>
            <a:r>
              <a:rPr lang="en-US" dirty="0"/>
              <a:t>consumer goods </a:t>
            </a:r>
            <a:r>
              <a:rPr lang="en-US" dirty="0" smtClean="0"/>
              <a:t>lose exemption from ITBIS:  most food now at special rate </a:t>
            </a:r>
            <a:r>
              <a:rPr lang="en-US" dirty="0"/>
              <a:t>of 8 </a:t>
            </a:r>
            <a:r>
              <a:rPr lang="en-US" dirty="0" smtClean="0"/>
              <a:t>percent, which rises by steps to </a:t>
            </a:r>
            <a:r>
              <a:rPr lang="en-US" dirty="0"/>
              <a:t>the general rate of 16 percent in 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Corporate </a:t>
            </a:r>
            <a:r>
              <a:rPr lang="en-US" dirty="0"/>
              <a:t>income </a:t>
            </a:r>
            <a:r>
              <a:rPr lang="en-US" dirty="0" smtClean="0"/>
              <a:t>tax:  a </a:t>
            </a:r>
            <a:r>
              <a:rPr lang="en-US" dirty="0"/>
              <a:t>few </a:t>
            </a:r>
            <a:r>
              <a:rPr lang="en-US" dirty="0" smtClean="0"/>
              <a:t>exemptions ended or reduced alongside general rate cut from 29 to 27 percent </a:t>
            </a:r>
            <a:r>
              <a:rPr lang="en-US" dirty="0"/>
              <a:t>starting in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Personal income tax:  initiation of dual structure</a:t>
            </a:r>
            <a:r>
              <a:rPr lang="en-US" dirty="0"/>
              <a:t>, with 10 percent </a:t>
            </a:r>
            <a:r>
              <a:rPr lang="en-US" dirty="0" smtClean="0"/>
              <a:t>of capital income withheld at source</a:t>
            </a:r>
          </a:p>
          <a:p>
            <a:r>
              <a:rPr lang="en-US" dirty="0" smtClean="0"/>
              <a:t>Real </a:t>
            </a:r>
            <a:r>
              <a:rPr lang="en-US" dirty="0"/>
              <a:t>estate </a:t>
            </a:r>
            <a:r>
              <a:rPr lang="en-US" dirty="0" smtClean="0"/>
              <a:t>taxes (IPI):  taxable value calculated from total belonging to owner</a:t>
            </a:r>
            <a:r>
              <a:rPr lang="en-US" dirty="0"/>
              <a:t>, rather than </a:t>
            </a:r>
            <a:r>
              <a:rPr lang="en-US" dirty="0" smtClean="0"/>
              <a:t>by property; increase </a:t>
            </a:r>
            <a:r>
              <a:rPr lang="en-US" dirty="0"/>
              <a:t>of the basic exemption (to RD$ </a:t>
            </a:r>
            <a:r>
              <a:rPr lang="en-US" dirty="0" smtClean="0"/>
              <a:t>6,500,000)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was</a:t>
            </a:r>
            <a:r>
              <a:rPr lang="en-US" dirty="0" smtClean="0"/>
              <a:t> a tax reform done immediately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ublicity about burst of public investment spending in election season</a:t>
            </a:r>
          </a:p>
          <a:p>
            <a:r>
              <a:rPr lang="en-US" dirty="0" smtClean="0"/>
              <a:t>Additional spending promises by candidate Medina-- e.g., education </a:t>
            </a:r>
          </a:p>
          <a:p>
            <a:r>
              <a:rPr lang="en-US" dirty="0" smtClean="0"/>
              <a:t>Desire to begin term with good report from IMF</a:t>
            </a:r>
          </a:p>
          <a:p>
            <a:r>
              <a:rPr lang="en-US" dirty="0" smtClean="0"/>
              <a:t>Easy to pass in Congress because of PLD dominance</a:t>
            </a:r>
          </a:p>
          <a:p>
            <a:r>
              <a:rPr lang="en-US" dirty="0" smtClean="0"/>
              <a:t>However, hard </a:t>
            </a:r>
            <a:r>
              <a:rPr lang="en-US" dirty="0" smtClean="0"/>
              <a:t>to get </a:t>
            </a:r>
            <a:r>
              <a:rPr lang="en-US" dirty="0" smtClean="0"/>
              <a:t>a favorable </a:t>
            </a:r>
            <a:r>
              <a:rPr lang="en-US" dirty="0" smtClean="0"/>
              <a:t>consensus in </a:t>
            </a:r>
            <a:r>
              <a:rPr lang="en-US" dirty="0" smtClean="0"/>
              <a:t>the Economic and Social Council (CES) </a:t>
            </a:r>
            <a:r>
              <a:rPr lang="en-US" dirty="0" smtClean="0"/>
              <a:t>because of bad reputation of public spending</a:t>
            </a:r>
          </a:p>
          <a:p>
            <a:pPr lvl="1"/>
            <a:r>
              <a:rPr lang="en-US" dirty="0" smtClean="0"/>
              <a:t>CES negotiations repeatedly postponed, then abruptly cut short</a:t>
            </a:r>
          </a:p>
          <a:p>
            <a:r>
              <a:rPr lang="en-US" b="1" dirty="0" smtClean="0"/>
              <a:t>Better question:  Why was the reform relatively timid, despite extraordinarily favorable political conditions?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78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1159</Words>
  <Application>Microsoft Office PowerPoint</Application>
  <PresentationFormat>Widescreen</PresentationFormat>
  <Paragraphs>225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The Dominican Tax Reform of 2012 in Historical and Regional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features of Law 258-12 </vt:lpstr>
      <vt:lpstr>Why was a tax reform done immediately?</vt:lpstr>
      <vt:lpstr>PowerPoint Presentation</vt:lpstr>
      <vt:lpstr>PowerPoint Presentation</vt:lpstr>
      <vt:lpstr>Results:  Disappointing</vt:lpstr>
      <vt:lpstr>Why not?</vt:lpstr>
      <vt:lpstr>Roadmap for additional reforms can be found in the National Development Strategy (END) of 2012</vt:lpstr>
      <vt:lpstr>Issues for the near future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Mahon</dc:creator>
  <cp:lastModifiedBy>Jim Mahon</cp:lastModifiedBy>
  <cp:revision>38</cp:revision>
  <dcterms:created xsi:type="dcterms:W3CDTF">2015-04-21T14:58:47Z</dcterms:created>
  <dcterms:modified xsi:type="dcterms:W3CDTF">2015-04-22T11:47:44Z</dcterms:modified>
</cp:coreProperties>
</file>