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1" r:id="rId3"/>
    <p:sldId id="274" r:id="rId4"/>
    <p:sldId id="277" r:id="rId5"/>
    <p:sldId id="275" r:id="rId6"/>
    <p:sldId id="276" r:id="rId7"/>
    <p:sldId id="278" r:id="rId8"/>
    <p:sldId id="279" r:id="rId9"/>
    <p:sldId id="281" r:id="rId10"/>
    <p:sldId id="287" r:id="rId11"/>
    <p:sldId id="288" r:id="rId12"/>
    <p:sldId id="280" r:id="rId13"/>
    <p:sldId id="289" r:id="rId14"/>
    <p:sldId id="283" r:id="rId15"/>
    <p:sldId id="273" r:id="rId16"/>
    <p:sldId id="272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howGuides="1">
      <p:cViewPr>
        <p:scale>
          <a:sx n="94" d="100"/>
          <a:sy n="94" d="100"/>
        </p:scale>
        <p:origin x="-89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2550" y="27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3C839-4257-4850-8632-729792F6280D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3DF6F-F900-40B1-A916-5C4E6D75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7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096000"/>
            <a:ext cx="3581400" cy="365125"/>
          </a:xfrm>
        </p:spPr>
        <p:txBody>
          <a:bodyPr/>
          <a:lstStyle>
            <a:lvl1pPr algn="r">
              <a:defRPr b="1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DO" dirty="0" smtClean="0"/>
              <a:t>Mrs. Germania Montás </a:t>
            </a:r>
            <a:r>
              <a:rPr lang="es-DO" dirty="0" err="1" smtClean="0"/>
              <a:t>Yapur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lang="en-US" sz="1200" b="1" i="1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B2A1A85-1B84-4183-94C1-75F7D8464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2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4876800"/>
            <a:ext cx="2133600" cy="365125"/>
          </a:xfrm>
          <a:prstGeom prst="rect">
            <a:avLst/>
          </a:prstGeom>
        </p:spPr>
        <p:txBody>
          <a:bodyPr/>
          <a:lstStyle/>
          <a:p>
            <a:fld id="{BB2A1A85-1B84-4183-94C1-75F7D846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4876800"/>
            <a:ext cx="2133600" cy="365125"/>
          </a:xfrm>
          <a:prstGeom prst="rect">
            <a:avLst/>
          </a:prstGeom>
        </p:spPr>
        <p:txBody>
          <a:bodyPr/>
          <a:lstStyle/>
          <a:p>
            <a:fld id="{BB2A1A85-1B84-4183-94C1-75F7D846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6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4876800"/>
            <a:ext cx="2133600" cy="365125"/>
          </a:xfrm>
          <a:prstGeom prst="rect">
            <a:avLst/>
          </a:prstGeom>
        </p:spPr>
        <p:txBody>
          <a:bodyPr/>
          <a:lstStyle/>
          <a:p>
            <a:fld id="{BB2A1A85-1B84-4183-94C1-75F7D846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4876800"/>
            <a:ext cx="2133600" cy="365125"/>
          </a:xfrm>
          <a:prstGeom prst="rect">
            <a:avLst/>
          </a:prstGeom>
        </p:spPr>
        <p:txBody>
          <a:bodyPr/>
          <a:lstStyle/>
          <a:p>
            <a:fld id="{BB2A1A85-1B84-4183-94C1-75F7D846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1200" y="4876800"/>
            <a:ext cx="2133600" cy="365125"/>
          </a:xfrm>
          <a:prstGeom prst="rect">
            <a:avLst/>
          </a:prstGeom>
        </p:spPr>
        <p:txBody>
          <a:bodyPr/>
          <a:lstStyle/>
          <a:p>
            <a:fld id="{BB2A1A85-1B84-4183-94C1-75F7D846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4876800"/>
            <a:ext cx="2133600" cy="365125"/>
          </a:xfrm>
          <a:prstGeom prst="rect">
            <a:avLst/>
          </a:prstGeom>
        </p:spPr>
        <p:txBody>
          <a:bodyPr/>
          <a:lstStyle/>
          <a:p>
            <a:fld id="{BB2A1A85-1B84-4183-94C1-75F7D846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0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876800"/>
            <a:ext cx="2133600" cy="365125"/>
          </a:xfrm>
          <a:prstGeom prst="rect">
            <a:avLst/>
          </a:prstGeom>
        </p:spPr>
        <p:txBody>
          <a:bodyPr/>
          <a:lstStyle/>
          <a:p>
            <a:fld id="{BB2A1A85-1B84-4183-94C1-75F7D846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5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4876800"/>
            <a:ext cx="2133600" cy="365125"/>
          </a:xfrm>
          <a:prstGeom prst="rect">
            <a:avLst/>
          </a:prstGeom>
        </p:spPr>
        <p:txBody>
          <a:bodyPr/>
          <a:lstStyle/>
          <a:p>
            <a:fld id="{BB2A1A85-1B84-4183-94C1-75F7D846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1200" y="4876800"/>
            <a:ext cx="2133600" cy="365125"/>
          </a:xfrm>
          <a:prstGeom prst="rect">
            <a:avLst/>
          </a:prstGeom>
        </p:spPr>
        <p:txBody>
          <a:bodyPr/>
          <a:lstStyle/>
          <a:p>
            <a:fld id="{BB2A1A85-1B84-4183-94C1-75F7D846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1200" y="4876800"/>
            <a:ext cx="2133600" cy="365125"/>
          </a:xfrm>
          <a:prstGeom prst="rect">
            <a:avLst/>
          </a:prstGeom>
        </p:spPr>
        <p:txBody>
          <a:bodyPr/>
          <a:lstStyle/>
          <a:p>
            <a:fld id="{BB2A1A85-1B84-4183-94C1-75F7D846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CA4D-372A-4532-8EE7-CAF6ED1C7741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096000" y="647700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DO" sz="1200" b="1" i="1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Mrs. Germania Montás </a:t>
            </a:r>
            <a:r>
              <a:rPr lang="es-DO" sz="1200" b="1" i="1" kern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Yapur</a:t>
            </a:r>
            <a:endParaRPr lang="en-US" sz="1200" b="1" i="1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61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ontasyapurg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montas@consultoresparaeldesarrollo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DO" b="1" dirty="0" err="1"/>
              <a:t>Best</a:t>
            </a:r>
            <a:r>
              <a:rPr lang="es-DO" b="1" dirty="0"/>
              <a:t> </a:t>
            </a:r>
            <a:r>
              <a:rPr lang="es-DO" b="1" dirty="0" err="1" smtClean="0"/>
              <a:t>Practices</a:t>
            </a:r>
            <a:r>
              <a:rPr lang="es-DO" b="1" dirty="0" smtClean="0"/>
              <a:t> in </a:t>
            </a:r>
            <a:r>
              <a:rPr lang="es-DO" b="1" dirty="0" err="1"/>
              <a:t>the</a:t>
            </a:r>
            <a:r>
              <a:rPr lang="es-DO" b="1" dirty="0"/>
              <a:t> </a:t>
            </a:r>
            <a:r>
              <a:rPr lang="es-DO" b="1" dirty="0" err="1" smtClean="0"/>
              <a:t>Tax</a:t>
            </a:r>
            <a:r>
              <a:rPr lang="es-DO" b="1" dirty="0" smtClean="0"/>
              <a:t> </a:t>
            </a:r>
            <a:r>
              <a:rPr lang="es-DO" b="1" dirty="0" err="1" smtClean="0"/>
              <a:t>Administration</a:t>
            </a:r>
            <a:r>
              <a:rPr lang="es-DO" b="1" dirty="0" smtClean="0"/>
              <a:t> </a:t>
            </a:r>
            <a:r>
              <a:rPr lang="es-DO" b="1" dirty="0" err="1" smtClean="0"/>
              <a:t>for</a:t>
            </a:r>
            <a:r>
              <a:rPr lang="es-DO" b="1" dirty="0" smtClean="0"/>
              <a:t> </a:t>
            </a:r>
            <a:r>
              <a:rPr lang="es-DO" b="1" dirty="0" err="1" smtClean="0"/>
              <a:t>Sustained</a:t>
            </a:r>
            <a:r>
              <a:rPr lang="es-DO" b="1" dirty="0" smtClean="0"/>
              <a:t> </a:t>
            </a:r>
            <a:r>
              <a:rPr lang="es-DO" b="1" dirty="0" err="1" smtClean="0"/>
              <a:t>Revenue</a:t>
            </a:r>
            <a:r>
              <a:rPr lang="es-DO" b="1" dirty="0" smtClean="0"/>
              <a:t> </a:t>
            </a:r>
            <a:r>
              <a:rPr lang="es-DO" b="1" dirty="0" err="1" smtClean="0"/>
              <a:t>Increase</a:t>
            </a:r>
            <a:r>
              <a:rPr lang="es-DO" b="1" dirty="0" smtClean="0"/>
              <a:t> </a:t>
            </a:r>
            <a:r>
              <a:rPr lang="es-DO" b="1" dirty="0" err="1" smtClean="0"/>
              <a:t>for</a:t>
            </a:r>
            <a:r>
              <a:rPr lang="es-DO" b="1" dirty="0" smtClean="0"/>
              <a:t> Social </a:t>
            </a:r>
            <a:r>
              <a:rPr lang="es-DO" b="1" dirty="0" err="1" smtClean="0"/>
              <a:t>Development</a:t>
            </a:r>
            <a:endParaRPr lang="es-DO" b="1" dirty="0"/>
          </a:p>
        </p:txBody>
      </p:sp>
    </p:spTree>
    <p:extLst>
      <p:ext uri="{BB962C8B-B14F-4D97-AF65-F5344CB8AC3E}">
        <p14:creationId xmlns:p14="http://schemas.microsoft.com/office/powerpoint/2010/main" val="27439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sz="3600" b="1" dirty="0" err="1" smtClean="0"/>
              <a:t>Responsible</a:t>
            </a:r>
            <a:r>
              <a:rPr lang="es-DO" sz="3600" b="1" dirty="0" smtClean="0"/>
              <a:t> </a:t>
            </a:r>
            <a:r>
              <a:rPr lang="es-DO" sz="3600" b="1" dirty="0" err="1" smtClean="0"/>
              <a:t>Tax-paying</a:t>
            </a:r>
            <a:r>
              <a:rPr lang="es-DO" sz="3600" b="1" dirty="0" smtClean="0"/>
              <a:t> </a:t>
            </a:r>
            <a:br>
              <a:rPr lang="es-DO" sz="3600" b="1" dirty="0" smtClean="0"/>
            </a:br>
            <a:r>
              <a:rPr lang="es-DO" sz="3600" b="1" dirty="0" err="1" smtClean="0"/>
              <a:t>Citizenship</a:t>
            </a:r>
            <a:endParaRPr lang="es-DO" sz="3600" b="1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“A </a:t>
            </a:r>
            <a:r>
              <a:rPr lang="es-DO" dirty="0" err="1" smtClean="0"/>
              <a:t>sustainable</a:t>
            </a:r>
            <a:r>
              <a:rPr lang="es-DO" dirty="0" smtClean="0"/>
              <a:t> </a:t>
            </a:r>
            <a:r>
              <a:rPr lang="es-DO" dirty="0" err="1" smtClean="0"/>
              <a:t>taxation</a:t>
            </a:r>
            <a:r>
              <a:rPr lang="es-DO" dirty="0" smtClean="0"/>
              <a:t> </a:t>
            </a:r>
            <a:r>
              <a:rPr lang="es-DO" dirty="0" err="1" smtClean="0"/>
              <a:t>system</a:t>
            </a:r>
            <a:r>
              <a:rPr lang="es-DO" dirty="0" smtClean="0"/>
              <a:t> </a:t>
            </a:r>
            <a:r>
              <a:rPr lang="es-DO" dirty="0" err="1" smtClean="0"/>
              <a:t>is</a:t>
            </a:r>
            <a:r>
              <a:rPr lang="es-DO" dirty="0" smtClean="0"/>
              <a:t> </a:t>
            </a:r>
            <a:r>
              <a:rPr lang="es-DO" dirty="0" err="1" smtClean="0"/>
              <a:t>that</a:t>
            </a:r>
            <a:r>
              <a:rPr lang="es-DO" dirty="0" smtClean="0"/>
              <a:t> in </a:t>
            </a:r>
            <a:r>
              <a:rPr lang="es-DO" dirty="0" err="1" smtClean="0"/>
              <a:t>which</a:t>
            </a:r>
            <a:r>
              <a:rPr lang="es-DO" dirty="0" smtClean="0"/>
              <a:t> </a:t>
            </a:r>
            <a:r>
              <a:rPr lang="es-DO" dirty="0" err="1" smtClean="0"/>
              <a:t>taxpayers</a:t>
            </a:r>
            <a:r>
              <a:rPr lang="es-DO" dirty="0" smtClean="0"/>
              <a:t> </a:t>
            </a:r>
            <a:r>
              <a:rPr lang="es-DO" dirty="0" err="1" smtClean="0"/>
              <a:t>consider</a:t>
            </a:r>
            <a:r>
              <a:rPr lang="es-DO" dirty="0" smtClean="0"/>
              <a:t> </a:t>
            </a:r>
            <a:r>
              <a:rPr lang="es-DO" dirty="0" err="1" smtClean="0"/>
              <a:t>that</a:t>
            </a:r>
            <a:r>
              <a:rPr lang="es-DO" dirty="0" smtClean="0"/>
              <a:t> </a:t>
            </a:r>
            <a:r>
              <a:rPr lang="es-DO" dirty="0" err="1" smtClean="0"/>
              <a:t>taxes</a:t>
            </a:r>
            <a:r>
              <a:rPr lang="es-DO" dirty="0" smtClean="0"/>
              <a:t> </a:t>
            </a:r>
            <a:r>
              <a:rPr lang="es-DO" dirty="0" err="1" smtClean="0"/>
              <a:t>payment</a:t>
            </a:r>
            <a:r>
              <a:rPr lang="es-DO" dirty="0" smtClean="0"/>
              <a:t> </a:t>
            </a:r>
            <a:r>
              <a:rPr lang="es-DO" dirty="0" err="1" smtClean="0"/>
              <a:t>is</a:t>
            </a:r>
            <a:r>
              <a:rPr lang="es-DO" dirty="0" smtClean="0"/>
              <a:t> a </a:t>
            </a:r>
            <a:r>
              <a:rPr lang="es-DO" dirty="0" err="1" smtClean="0"/>
              <a:t>civic</a:t>
            </a:r>
            <a:r>
              <a:rPr lang="es-DO" dirty="0" smtClean="0"/>
              <a:t> </a:t>
            </a:r>
            <a:r>
              <a:rPr lang="es-DO" dirty="0" err="1" smtClean="0"/>
              <a:t>responsibility</a:t>
            </a:r>
            <a:r>
              <a:rPr lang="es-DO" dirty="0" smtClean="0"/>
              <a:t>  </a:t>
            </a:r>
            <a:r>
              <a:rPr lang="es-DO" dirty="0" err="1" smtClean="0"/>
              <a:t>that</a:t>
            </a:r>
            <a:r>
              <a:rPr lang="es-DO" dirty="0" smtClean="0"/>
              <a:t> </a:t>
            </a:r>
            <a:r>
              <a:rPr lang="es-DO" dirty="0" err="1" smtClean="0"/>
              <a:t>allow</a:t>
            </a:r>
            <a:r>
              <a:rPr lang="es-DO" dirty="0" smtClean="0"/>
              <a:t> </a:t>
            </a:r>
            <a:r>
              <a:rPr lang="es-DO" dirty="0" err="1" smtClean="0"/>
              <a:t>them</a:t>
            </a:r>
            <a:r>
              <a:rPr lang="es-DO" dirty="0" smtClean="0"/>
              <a:t> </a:t>
            </a:r>
            <a:r>
              <a:rPr lang="es-DO" dirty="0" err="1" smtClean="0"/>
              <a:t>enjoy</a:t>
            </a:r>
            <a:r>
              <a:rPr lang="es-DO" dirty="0" smtClean="0"/>
              <a:t> </a:t>
            </a:r>
            <a:r>
              <a:rPr lang="es-DO" dirty="0" err="1" smtClean="0"/>
              <a:t>all</a:t>
            </a:r>
            <a:r>
              <a:rPr lang="es-DO" dirty="0" smtClean="0"/>
              <a:t> </a:t>
            </a:r>
            <a:r>
              <a:rPr lang="es-DO" dirty="0" err="1" smtClean="0"/>
              <a:t>rights</a:t>
            </a:r>
            <a:r>
              <a:rPr lang="es-DO" dirty="0" smtClean="0"/>
              <a:t> </a:t>
            </a:r>
            <a:r>
              <a:rPr lang="es-DO" dirty="0" err="1" smtClean="0"/>
              <a:t>that</a:t>
            </a:r>
            <a:r>
              <a:rPr lang="es-DO" dirty="0" smtClean="0"/>
              <a:t> a </a:t>
            </a:r>
            <a:r>
              <a:rPr lang="es-DO" dirty="0" err="1" smtClean="0"/>
              <a:t>canadian</a:t>
            </a:r>
            <a:r>
              <a:rPr lang="es-DO" dirty="0" smtClean="0"/>
              <a:t> </a:t>
            </a:r>
            <a:r>
              <a:rPr lang="es-DO" dirty="0" err="1" smtClean="0"/>
              <a:t>resident</a:t>
            </a:r>
            <a:r>
              <a:rPr lang="es-DO" dirty="0" smtClean="0"/>
              <a:t> </a:t>
            </a:r>
            <a:r>
              <a:rPr lang="es-DO" dirty="0" err="1" smtClean="0"/>
              <a:t>or</a:t>
            </a:r>
            <a:r>
              <a:rPr lang="es-DO" dirty="0" smtClean="0"/>
              <a:t> </a:t>
            </a:r>
            <a:r>
              <a:rPr lang="es-DO" dirty="0" err="1" smtClean="0"/>
              <a:t>entity</a:t>
            </a:r>
            <a:r>
              <a:rPr lang="es-DO" dirty="0" smtClean="0"/>
              <a:t> has.”</a:t>
            </a:r>
            <a:endParaRPr lang="es-DO" i="1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  <p:sp>
        <p:nvSpPr>
          <p:cNvPr id="3" name="2 Rectángulo"/>
          <p:cNvSpPr/>
          <p:nvPr/>
        </p:nvSpPr>
        <p:spPr>
          <a:xfrm>
            <a:off x="604284" y="4876800"/>
            <a:ext cx="8082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200" dirty="0" err="1" smtClean="0"/>
              <a:t>Source</a:t>
            </a:r>
            <a:r>
              <a:rPr lang="es-DO" sz="1200" dirty="0" smtClean="0"/>
              <a:t>: </a:t>
            </a:r>
            <a:r>
              <a:rPr lang="es-DO" sz="1200" dirty="0" err="1" smtClean="0"/>
              <a:t>Presented</a:t>
            </a:r>
            <a:r>
              <a:rPr lang="es-DO" sz="1200" dirty="0" smtClean="0"/>
              <a:t> </a:t>
            </a:r>
            <a:r>
              <a:rPr lang="es-DO" sz="1200" dirty="0" err="1" smtClean="0"/>
              <a:t>by</a:t>
            </a:r>
            <a:r>
              <a:rPr lang="es-DO" sz="1200" dirty="0" smtClean="0"/>
              <a:t> </a:t>
            </a:r>
            <a:r>
              <a:rPr lang="es-DO" sz="1200" dirty="0" err="1" smtClean="0"/>
              <a:t>representative</a:t>
            </a:r>
            <a:r>
              <a:rPr lang="es-DO" sz="1200" dirty="0" smtClean="0"/>
              <a:t> of </a:t>
            </a:r>
            <a:r>
              <a:rPr lang="es-DO" sz="1200" dirty="0" err="1" smtClean="0"/>
              <a:t>Canada</a:t>
            </a:r>
            <a:r>
              <a:rPr lang="es-DO" sz="1200" dirty="0" smtClean="0"/>
              <a:t> </a:t>
            </a:r>
            <a:r>
              <a:rPr lang="es-DO" sz="1200" dirty="0" err="1"/>
              <a:t>Revenue</a:t>
            </a:r>
            <a:r>
              <a:rPr lang="es-DO" sz="1200" dirty="0"/>
              <a:t> Agency – CRA-</a:t>
            </a:r>
          </a:p>
          <a:p>
            <a:r>
              <a:rPr lang="es-DO" sz="1200" dirty="0" smtClean="0"/>
              <a:t>in 45</a:t>
            </a:r>
            <a:r>
              <a:rPr lang="es-DO" sz="1200" b="1" u="sng" baseline="30000" dirty="0" smtClean="0"/>
              <a:t>th</a:t>
            </a:r>
            <a:r>
              <a:rPr lang="es-DO" sz="1200" dirty="0" smtClean="0"/>
              <a:t> General </a:t>
            </a:r>
            <a:r>
              <a:rPr lang="es-DO" sz="1200" dirty="0" err="1" smtClean="0"/>
              <a:t>Assembly</a:t>
            </a:r>
            <a:r>
              <a:rPr lang="es-DO" sz="1200" dirty="0" smtClean="0"/>
              <a:t> of CIAT</a:t>
            </a:r>
            <a:r>
              <a:rPr lang="es-DO" sz="1200" dirty="0"/>
              <a:t>, </a:t>
            </a:r>
            <a:r>
              <a:rPr lang="es-DO" sz="1200" dirty="0" smtClean="0"/>
              <a:t> “</a:t>
            </a:r>
            <a:r>
              <a:rPr lang="es-DO" sz="1200" dirty="0" err="1" smtClean="0"/>
              <a:t>Tax</a:t>
            </a:r>
            <a:r>
              <a:rPr lang="es-DO" sz="1200" dirty="0" smtClean="0"/>
              <a:t> </a:t>
            </a:r>
            <a:r>
              <a:rPr lang="es-DO" sz="1200" dirty="0" err="1" smtClean="0"/>
              <a:t>Morale</a:t>
            </a:r>
            <a:r>
              <a:rPr lang="es-DO" sz="1200" dirty="0" smtClean="0"/>
              <a:t> as a </a:t>
            </a:r>
            <a:r>
              <a:rPr lang="es-DO" sz="1200" dirty="0" err="1" smtClean="0"/>
              <a:t>Determining</a:t>
            </a:r>
            <a:r>
              <a:rPr lang="es-DO" sz="1200" dirty="0" smtClean="0"/>
              <a:t> Factor in </a:t>
            </a:r>
            <a:r>
              <a:rPr lang="es-DO" sz="1200" dirty="0" err="1" smtClean="0"/>
              <a:t>the</a:t>
            </a:r>
            <a:r>
              <a:rPr lang="es-DO" sz="1200" dirty="0" smtClean="0"/>
              <a:t> </a:t>
            </a:r>
            <a:r>
              <a:rPr lang="es-DO" sz="1200" dirty="0" err="1" smtClean="0"/>
              <a:t>Improvement</a:t>
            </a:r>
            <a:r>
              <a:rPr lang="es-DO" sz="1200" dirty="0" smtClean="0"/>
              <a:t> of </a:t>
            </a:r>
          </a:p>
          <a:p>
            <a:r>
              <a:rPr lang="es-DO" sz="1200" dirty="0" err="1" smtClean="0"/>
              <a:t>Effectiveness</a:t>
            </a:r>
            <a:r>
              <a:rPr lang="es-DO" sz="1200" dirty="0" smtClean="0"/>
              <a:t> of </a:t>
            </a:r>
            <a:r>
              <a:rPr lang="es-DO" sz="1200" dirty="0" err="1" smtClean="0"/>
              <a:t>Tax</a:t>
            </a:r>
            <a:r>
              <a:rPr lang="es-DO" sz="1200" dirty="0" smtClean="0"/>
              <a:t> </a:t>
            </a:r>
            <a:r>
              <a:rPr lang="es-DO" sz="1200" dirty="0" err="1" smtClean="0"/>
              <a:t>Administration</a:t>
            </a:r>
            <a:r>
              <a:rPr lang="es-DO" sz="1200" dirty="0" smtClean="0"/>
              <a:t>.” 2011 in Ecuador. </a:t>
            </a:r>
            <a:endParaRPr lang="es-DO" sz="1200" dirty="0"/>
          </a:p>
        </p:txBody>
      </p:sp>
    </p:spTree>
    <p:extLst>
      <p:ext uri="{BB962C8B-B14F-4D97-AF65-F5344CB8AC3E}">
        <p14:creationId xmlns:p14="http://schemas.microsoft.com/office/powerpoint/2010/main" val="24195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sz="3600" b="1" dirty="0" err="1"/>
              <a:t>Responsible</a:t>
            </a:r>
            <a:r>
              <a:rPr lang="es-DO" sz="3600" b="1" dirty="0"/>
              <a:t> </a:t>
            </a:r>
            <a:r>
              <a:rPr lang="es-DO" sz="3600" b="1" dirty="0" err="1" smtClean="0"/>
              <a:t>Tax-paying</a:t>
            </a:r>
            <a:r>
              <a:rPr lang="es-DO" sz="3600" b="1" dirty="0" smtClean="0"/>
              <a:t> </a:t>
            </a:r>
            <a:r>
              <a:rPr lang="es-DO" sz="3600" b="1" dirty="0"/>
              <a:t/>
            </a:r>
            <a:br>
              <a:rPr lang="es-DO" sz="3600" b="1" dirty="0"/>
            </a:br>
            <a:r>
              <a:rPr lang="es-DO" sz="3600" b="1" dirty="0" err="1"/>
              <a:t>Citizenship</a:t>
            </a:r>
            <a:endParaRPr lang="es-DO" sz="36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inquiry</a:t>
            </a:r>
            <a:r>
              <a:rPr lang="es-ES" dirty="0" smtClean="0"/>
              <a:t> </a:t>
            </a:r>
            <a:r>
              <a:rPr lang="es-ES" dirty="0" err="1" smtClean="0"/>
              <a:t>performed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Ernst </a:t>
            </a:r>
            <a:r>
              <a:rPr lang="es-ES" dirty="0"/>
              <a:t>and </a:t>
            </a:r>
            <a:r>
              <a:rPr lang="es-ES" dirty="0" smtClean="0"/>
              <a:t>Young in </a:t>
            </a:r>
            <a:r>
              <a:rPr lang="es-ES" dirty="0" err="1" smtClean="0"/>
              <a:t>the</a:t>
            </a:r>
            <a:r>
              <a:rPr lang="es-ES" dirty="0" smtClean="0"/>
              <a:t> USA,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 “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dirty="0" err="1" smtClean="0"/>
              <a:t>influence</a:t>
            </a:r>
            <a:r>
              <a:rPr lang="es-ES" dirty="0" smtClean="0"/>
              <a:t> has </a:t>
            </a:r>
            <a:r>
              <a:rPr lang="es-ES" dirty="0" err="1" smtClean="0"/>
              <a:t>each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factors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fact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declare and </a:t>
            </a:r>
            <a:r>
              <a:rPr lang="es-ES" dirty="0" err="1" smtClean="0"/>
              <a:t>pay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taxes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honesty</a:t>
            </a:r>
            <a:r>
              <a:rPr lang="es-ES" dirty="0" smtClean="0"/>
              <a:t>?”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answers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factors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as </a:t>
            </a:r>
            <a:r>
              <a:rPr lang="es-ES" dirty="0" err="1" smtClean="0"/>
              <a:t>follows</a:t>
            </a:r>
            <a:r>
              <a:rPr lang="es-ES" dirty="0" smtClean="0"/>
              <a:t>: </a:t>
            </a:r>
            <a:endParaRPr lang="es-DO" dirty="0"/>
          </a:p>
          <a:p>
            <a:pPr lvl="1"/>
            <a:r>
              <a:rPr lang="es-ES" dirty="0" err="1" smtClean="0"/>
              <a:t>Fear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r>
              <a:rPr lang="es-ES" dirty="0" smtClean="0"/>
              <a:t>: </a:t>
            </a:r>
            <a:r>
              <a:rPr lang="es-ES" dirty="0"/>
              <a:t>64%</a:t>
            </a:r>
            <a:endParaRPr lang="es-DO" dirty="0"/>
          </a:p>
          <a:p>
            <a:pPr lvl="1"/>
            <a:r>
              <a:rPr lang="es-ES" dirty="0" err="1" smtClean="0"/>
              <a:t>Belief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neighbors</a:t>
            </a:r>
            <a:r>
              <a:rPr lang="es-ES" dirty="0" smtClean="0"/>
              <a:t> declare and </a:t>
            </a:r>
            <a:r>
              <a:rPr lang="es-ES" dirty="0" err="1" smtClean="0"/>
              <a:t>pay</a:t>
            </a:r>
            <a:r>
              <a:rPr lang="es-ES" dirty="0" smtClean="0"/>
              <a:t> </a:t>
            </a:r>
            <a:r>
              <a:rPr lang="es-ES" dirty="0" err="1" smtClean="0"/>
              <a:t>honestly</a:t>
            </a:r>
            <a:r>
              <a:rPr lang="en-US" dirty="0" smtClean="0"/>
              <a:t>:</a:t>
            </a:r>
            <a:r>
              <a:rPr lang="es-ES" dirty="0" smtClean="0"/>
              <a:t> </a:t>
            </a:r>
            <a:r>
              <a:rPr lang="es-ES" dirty="0"/>
              <a:t>44 %</a:t>
            </a:r>
            <a:endParaRPr lang="es-DO" dirty="0"/>
          </a:p>
          <a:p>
            <a:pPr lvl="1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parties</a:t>
            </a:r>
            <a:r>
              <a:rPr lang="es-ES" dirty="0" smtClean="0"/>
              <a:t> </a:t>
            </a:r>
            <a:r>
              <a:rPr lang="es-ES" dirty="0" err="1" smtClean="0"/>
              <a:t>who</a:t>
            </a:r>
            <a:r>
              <a:rPr lang="es-ES" dirty="0" smtClean="0"/>
              <a:t> </a:t>
            </a:r>
            <a:r>
              <a:rPr lang="es-ES" dirty="0" err="1" smtClean="0"/>
              <a:t>report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incomes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Internal</a:t>
            </a:r>
            <a:r>
              <a:rPr lang="es-ES" dirty="0" smtClean="0"/>
              <a:t> </a:t>
            </a:r>
            <a:r>
              <a:rPr lang="es-ES" dirty="0" err="1" smtClean="0"/>
              <a:t>Taxes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: </a:t>
            </a:r>
            <a:r>
              <a:rPr lang="es-ES" dirty="0"/>
              <a:t>66 %</a:t>
            </a:r>
            <a:endParaRPr lang="es-DO" dirty="0"/>
          </a:p>
          <a:p>
            <a:pPr lvl="1"/>
            <a:r>
              <a:rPr lang="es-ES" b="1" dirty="0" err="1" smtClean="0">
                <a:solidFill>
                  <a:srgbClr val="C00000"/>
                </a:solidFill>
              </a:rPr>
              <a:t>Its</a:t>
            </a:r>
            <a:r>
              <a:rPr lang="es-ES" b="1" dirty="0" smtClean="0">
                <a:solidFill>
                  <a:srgbClr val="C00000"/>
                </a:solidFill>
              </a:rPr>
              <a:t> personal </a:t>
            </a:r>
            <a:r>
              <a:rPr lang="es-ES" b="1" dirty="0" err="1" smtClean="0">
                <a:solidFill>
                  <a:srgbClr val="C00000"/>
                </a:solidFill>
              </a:rPr>
              <a:t>integrity</a:t>
            </a:r>
            <a:r>
              <a:rPr lang="es-ES" b="1" dirty="0" smtClean="0">
                <a:solidFill>
                  <a:srgbClr val="C00000"/>
                </a:solidFill>
              </a:rPr>
              <a:t>: 92</a:t>
            </a:r>
            <a:r>
              <a:rPr lang="es-ES" b="1" dirty="0">
                <a:solidFill>
                  <a:srgbClr val="C00000"/>
                </a:solidFill>
              </a:rPr>
              <a:t>% </a:t>
            </a:r>
            <a:endParaRPr lang="es-E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DO" sz="1800" dirty="0" err="1" smtClean="0"/>
              <a:t>Source</a:t>
            </a:r>
            <a:r>
              <a:rPr lang="es-DO" sz="1800" dirty="0" smtClean="0"/>
              <a:t>: </a:t>
            </a:r>
            <a:r>
              <a:rPr lang="es-DO" sz="1800" dirty="0" err="1" smtClean="0"/>
              <a:t>Presented</a:t>
            </a:r>
            <a:r>
              <a:rPr lang="es-DO" sz="1800" dirty="0" smtClean="0"/>
              <a:t> </a:t>
            </a:r>
            <a:r>
              <a:rPr lang="es-DO" sz="1800" dirty="0" err="1" smtClean="0"/>
              <a:t>by</a:t>
            </a:r>
            <a:r>
              <a:rPr lang="es-DO" sz="1800" dirty="0" smtClean="0"/>
              <a:t> Deborah </a:t>
            </a:r>
            <a:r>
              <a:rPr lang="es-DO" sz="1800" dirty="0" err="1" smtClean="0"/>
              <a:t>Nolan</a:t>
            </a:r>
            <a:r>
              <a:rPr lang="es-DO" sz="1800" dirty="0" smtClean="0"/>
              <a:t> in Fuente</a:t>
            </a:r>
            <a:r>
              <a:rPr lang="es-DO" sz="1800" dirty="0"/>
              <a:t>: Presentado por Deborah </a:t>
            </a:r>
            <a:r>
              <a:rPr lang="es-DO" sz="1800" dirty="0" err="1"/>
              <a:t>Nolan</a:t>
            </a:r>
            <a:r>
              <a:rPr lang="es-DO" sz="1800" dirty="0"/>
              <a:t> in 45</a:t>
            </a:r>
            <a:r>
              <a:rPr lang="es-DO" sz="1800" b="1" u="sng" baseline="30000" dirty="0"/>
              <a:t>th</a:t>
            </a:r>
            <a:r>
              <a:rPr lang="es-DO" sz="1800" dirty="0"/>
              <a:t> General </a:t>
            </a:r>
            <a:r>
              <a:rPr lang="es-DO" sz="1800" dirty="0" err="1"/>
              <a:t>Assembly</a:t>
            </a:r>
            <a:r>
              <a:rPr lang="es-DO" sz="1800" dirty="0"/>
              <a:t> of CIAT,  “</a:t>
            </a:r>
            <a:r>
              <a:rPr lang="es-DO" sz="1800" dirty="0" err="1"/>
              <a:t>Tax</a:t>
            </a:r>
            <a:r>
              <a:rPr lang="es-DO" sz="1800" dirty="0"/>
              <a:t> </a:t>
            </a:r>
            <a:r>
              <a:rPr lang="es-DO" sz="1800" dirty="0" err="1"/>
              <a:t>Morale</a:t>
            </a:r>
            <a:r>
              <a:rPr lang="es-DO" sz="1800" dirty="0"/>
              <a:t> as a </a:t>
            </a:r>
            <a:r>
              <a:rPr lang="es-DO" sz="1800" dirty="0" err="1"/>
              <a:t>Determining</a:t>
            </a:r>
            <a:r>
              <a:rPr lang="es-DO" sz="1800" dirty="0"/>
              <a:t> Factor in </a:t>
            </a:r>
            <a:r>
              <a:rPr lang="es-DO" sz="1800" dirty="0" err="1"/>
              <a:t>the</a:t>
            </a:r>
            <a:r>
              <a:rPr lang="es-DO" sz="1800" dirty="0"/>
              <a:t> </a:t>
            </a:r>
            <a:r>
              <a:rPr lang="es-DO" sz="1800" dirty="0" err="1"/>
              <a:t>Improvement</a:t>
            </a:r>
            <a:r>
              <a:rPr lang="es-DO" sz="1800" dirty="0"/>
              <a:t> </a:t>
            </a:r>
            <a:r>
              <a:rPr lang="es-DO" sz="1800" dirty="0" smtClean="0"/>
              <a:t>of</a:t>
            </a:r>
            <a:endParaRPr lang="es-DO" sz="1800" dirty="0"/>
          </a:p>
          <a:p>
            <a:pPr marL="0" indent="0">
              <a:buNone/>
            </a:pPr>
            <a:r>
              <a:rPr lang="es-DO" sz="1800" dirty="0" err="1"/>
              <a:t>Effectiveness</a:t>
            </a:r>
            <a:r>
              <a:rPr lang="es-DO" sz="1800" dirty="0"/>
              <a:t> of </a:t>
            </a:r>
            <a:r>
              <a:rPr lang="es-DO" sz="1800" dirty="0" err="1"/>
              <a:t>Tax</a:t>
            </a:r>
            <a:r>
              <a:rPr lang="es-DO" sz="1800" dirty="0"/>
              <a:t> </a:t>
            </a:r>
            <a:r>
              <a:rPr lang="es-DO" sz="1800" dirty="0" err="1"/>
              <a:t>Administration</a:t>
            </a:r>
            <a:r>
              <a:rPr lang="es-DO" sz="1800" dirty="0"/>
              <a:t>.” 2011 in Ecuador. </a:t>
            </a:r>
          </a:p>
          <a:p>
            <a:endParaRPr lang="es-DO" sz="1800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801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sz="3600" b="1" dirty="0" err="1"/>
              <a:t>Responsible</a:t>
            </a:r>
            <a:r>
              <a:rPr lang="es-DO" sz="3600" b="1" dirty="0"/>
              <a:t> </a:t>
            </a:r>
            <a:r>
              <a:rPr lang="es-DO" sz="3600" b="1" dirty="0" err="1"/>
              <a:t>Tax</a:t>
            </a:r>
            <a:r>
              <a:rPr lang="es-DO" sz="3600" b="1" dirty="0"/>
              <a:t> </a:t>
            </a:r>
            <a:br>
              <a:rPr lang="es-DO" sz="3600" b="1" dirty="0"/>
            </a:br>
            <a:r>
              <a:rPr lang="es-DO" sz="3600" b="1" dirty="0" err="1"/>
              <a:t>Citizenship</a:t>
            </a:r>
            <a:endParaRPr lang="es-DO" sz="3600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5181600" cy="3823291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953000" y="1447800"/>
            <a:ext cx="38596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2200" dirty="0" err="1" smtClean="0"/>
              <a:t>Countries</a:t>
            </a:r>
            <a:r>
              <a:rPr lang="es-DO" sz="2200" dirty="0" smtClean="0"/>
              <a:t> </a:t>
            </a:r>
            <a:r>
              <a:rPr lang="es-DO" sz="2200" dirty="0" err="1" smtClean="0"/>
              <a:t>that</a:t>
            </a:r>
            <a:r>
              <a:rPr lang="es-DO" sz="2200" dirty="0" smtClean="0"/>
              <a:t> </a:t>
            </a:r>
            <a:r>
              <a:rPr lang="es-DO" sz="2200" dirty="0" err="1" smtClean="0"/>
              <a:t>enjoy</a:t>
            </a:r>
            <a:r>
              <a:rPr lang="es-DO" sz="2200" dirty="0" smtClean="0"/>
              <a:t> </a:t>
            </a:r>
            <a:r>
              <a:rPr lang="es-DO" sz="2200" dirty="0" err="1" smtClean="0"/>
              <a:t>higher</a:t>
            </a:r>
            <a:r>
              <a:rPr lang="es-DO" sz="2200" dirty="0" smtClean="0"/>
              <a:t> </a:t>
            </a:r>
            <a:r>
              <a:rPr lang="es-DO" sz="2200" dirty="0" err="1" smtClean="0"/>
              <a:t>levels</a:t>
            </a:r>
            <a:r>
              <a:rPr lang="es-DO" sz="2200" dirty="0" smtClean="0"/>
              <a:t> of </a:t>
            </a:r>
            <a:r>
              <a:rPr lang="es-DO" sz="2200" dirty="0" err="1" smtClean="0"/>
              <a:t>voluntary</a:t>
            </a:r>
            <a:r>
              <a:rPr lang="es-DO" sz="2200" dirty="0" smtClean="0"/>
              <a:t> </a:t>
            </a:r>
            <a:r>
              <a:rPr lang="es-DO" sz="2200" dirty="0" err="1" smtClean="0"/>
              <a:t>compliance</a:t>
            </a:r>
            <a:r>
              <a:rPr lang="es-DO" sz="2200" dirty="0" smtClean="0"/>
              <a:t> are </a:t>
            </a:r>
            <a:r>
              <a:rPr lang="es-DO" sz="2200" dirty="0" err="1" smtClean="0"/>
              <a:t>those</a:t>
            </a:r>
            <a:r>
              <a:rPr lang="es-DO" sz="2200" dirty="0" smtClean="0"/>
              <a:t> in </a:t>
            </a:r>
            <a:r>
              <a:rPr lang="es-DO" sz="2200" dirty="0" err="1" smtClean="0"/>
              <a:t>which</a:t>
            </a:r>
            <a:r>
              <a:rPr lang="es-DO" sz="2200" dirty="0" smtClean="0"/>
              <a:t> </a:t>
            </a:r>
            <a:r>
              <a:rPr lang="es-DO" sz="2200" dirty="0" err="1" smtClean="0"/>
              <a:t>citizens</a:t>
            </a:r>
            <a:r>
              <a:rPr lang="es-DO" sz="2200" dirty="0" smtClean="0"/>
              <a:t> show a </a:t>
            </a:r>
            <a:r>
              <a:rPr lang="es-DO" sz="2200" dirty="0" err="1" smtClean="0"/>
              <a:t>citizenship</a:t>
            </a:r>
            <a:r>
              <a:rPr lang="es-DO" sz="2200" dirty="0" smtClean="0"/>
              <a:t> </a:t>
            </a:r>
            <a:r>
              <a:rPr lang="es-DO" sz="2200" dirty="0" err="1" smtClean="0"/>
              <a:t>with</a:t>
            </a:r>
            <a:r>
              <a:rPr lang="es-DO" sz="2200" dirty="0" smtClean="0"/>
              <a:t> </a:t>
            </a:r>
            <a:r>
              <a:rPr lang="es-DO" sz="2200" dirty="0" err="1" smtClean="0"/>
              <a:t>greater</a:t>
            </a:r>
            <a:r>
              <a:rPr lang="es-DO" sz="2200" dirty="0" smtClean="0"/>
              <a:t> </a:t>
            </a:r>
            <a:r>
              <a:rPr lang="es-DO" sz="2200" dirty="0" err="1" smtClean="0"/>
              <a:t>tax</a:t>
            </a:r>
            <a:r>
              <a:rPr lang="es-DO" sz="2200" dirty="0" smtClean="0"/>
              <a:t> </a:t>
            </a:r>
            <a:r>
              <a:rPr lang="es-DO" sz="2200" dirty="0" err="1" smtClean="0"/>
              <a:t>responsibility</a:t>
            </a:r>
            <a:r>
              <a:rPr lang="es-DO" sz="2200" dirty="0" smtClean="0"/>
              <a:t>. </a:t>
            </a:r>
          </a:p>
          <a:p>
            <a:endParaRPr lang="es-DO" sz="2200" dirty="0"/>
          </a:p>
          <a:p>
            <a:r>
              <a:rPr lang="es-DO" sz="2200" dirty="0" err="1" smtClean="0"/>
              <a:t>It</a:t>
            </a:r>
            <a:r>
              <a:rPr lang="es-DO" sz="2200" dirty="0" smtClean="0"/>
              <a:t> </a:t>
            </a:r>
            <a:r>
              <a:rPr lang="es-DO" sz="2200" dirty="0" err="1" smtClean="0"/>
              <a:t>is</a:t>
            </a:r>
            <a:r>
              <a:rPr lang="es-DO" sz="2200" dirty="0" smtClean="0"/>
              <a:t> </a:t>
            </a:r>
            <a:r>
              <a:rPr lang="es-DO" sz="2200" dirty="0" err="1" smtClean="0"/>
              <a:t>like</a:t>
            </a:r>
            <a:r>
              <a:rPr lang="es-DO" sz="2200" dirty="0" smtClean="0"/>
              <a:t> </a:t>
            </a:r>
            <a:r>
              <a:rPr lang="es-DO" sz="2200" dirty="0" err="1" smtClean="0"/>
              <a:t>if</a:t>
            </a:r>
            <a:r>
              <a:rPr lang="es-DO" sz="2200" dirty="0" smtClean="0"/>
              <a:t> </a:t>
            </a:r>
            <a:r>
              <a:rPr lang="es-DO" sz="2200" dirty="0" err="1" smtClean="0"/>
              <a:t>there</a:t>
            </a:r>
            <a:r>
              <a:rPr lang="es-DO" sz="2200" dirty="0" smtClean="0"/>
              <a:t> </a:t>
            </a:r>
            <a:r>
              <a:rPr lang="es-DO" sz="2200" dirty="0" err="1" smtClean="0"/>
              <a:t>were</a:t>
            </a:r>
            <a:r>
              <a:rPr lang="es-DO" sz="2200" dirty="0" smtClean="0"/>
              <a:t> a </a:t>
            </a:r>
            <a:r>
              <a:rPr lang="es-DO" sz="2200" dirty="0" err="1" smtClean="0"/>
              <a:t>permanent</a:t>
            </a:r>
            <a:r>
              <a:rPr lang="es-DO" sz="2200" dirty="0" smtClean="0"/>
              <a:t> </a:t>
            </a:r>
            <a:r>
              <a:rPr lang="es-DO" sz="2200" dirty="0" err="1" smtClean="0"/>
              <a:t>tax</a:t>
            </a:r>
            <a:r>
              <a:rPr lang="es-DO" sz="2200" dirty="0" smtClean="0"/>
              <a:t> </a:t>
            </a:r>
            <a:r>
              <a:rPr lang="es-DO" sz="2200" dirty="0" err="1" smtClean="0"/>
              <a:t>deal</a:t>
            </a:r>
            <a:r>
              <a:rPr lang="es-DO" sz="2200" dirty="0" smtClean="0"/>
              <a:t> in </a:t>
            </a:r>
            <a:r>
              <a:rPr lang="es-DO" sz="2200" dirty="0" err="1" smtClean="0"/>
              <a:t>order</a:t>
            </a:r>
            <a:r>
              <a:rPr lang="es-DO" sz="2200" dirty="0" smtClean="0"/>
              <a:t> </a:t>
            </a:r>
            <a:r>
              <a:rPr lang="es-DO" sz="2200" dirty="0" err="1" smtClean="0"/>
              <a:t>to</a:t>
            </a:r>
            <a:r>
              <a:rPr lang="es-DO" sz="2200" dirty="0" smtClean="0"/>
              <a:t> </a:t>
            </a:r>
            <a:r>
              <a:rPr lang="es-DO" sz="2200" dirty="0" err="1" smtClean="0"/>
              <a:t>build</a:t>
            </a:r>
            <a:r>
              <a:rPr lang="es-DO" sz="2200" dirty="0" smtClean="0"/>
              <a:t> a </a:t>
            </a:r>
            <a:r>
              <a:rPr lang="es-DO" sz="2200" dirty="0" err="1" smtClean="0"/>
              <a:t>beter</a:t>
            </a:r>
            <a:r>
              <a:rPr lang="es-DO" sz="2200" dirty="0" smtClean="0"/>
              <a:t> </a:t>
            </a:r>
            <a:r>
              <a:rPr lang="es-DO" sz="2200" dirty="0" err="1" smtClean="0"/>
              <a:t>nation</a:t>
            </a:r>
            <a:r>
              <a:rPr lang="es-DO" sz="2200" dirty="0" smtClean="0"/>
              <a:t>. </a:t>
            </a:r>
            <a:endParaRPr lang="es-DO" sz="2200" dirty="0"/>
          </a:p>
        </p:txBody>
      </p:sp>
    </p:spTree>
    <p:extLst>
      <p:ext uri="{BB962C8B-B14F-4D97-AF65-F5344CB8AC3E}">
        <p14:creationId xmlns:p14="http://schemas.microsoft.com/office/powerpoint/2010/main" val="22958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mtClean="0"/>
              <a:t> 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DO" dirty="0" err="1" smtClean="0"/>
              <a:t>Provide</a:t>
            </a:r>
            <a:r>
              <a:rPr lang="es-DO" dirty="0" smtClean="0"/>
              <a:t> </a:t>
            </a:r>
            <a:r>
              <a:rPr lang="es-DO" dirty="0" err="1" smtClean="0"/>
              <a:t>Tax</a:t>
            </a:r>
            <a:r>
              <a:rPr lang="es-DO" dirty="0" smtClean="0"/>
              <a:t> </a:t>
            </a:r>
            <a:r>
              <a:rPr lang="es-DO" dirty="0" err="1" smtClean="0"/>
              <a:t>Administration</a:t>
            </a:r>
            <a:r>
              <a:rPr lang="es-DO" dirty="0" smtClean="0"/>
              <a:t> (TA) </a:t>
            </a:r>
            <a:r>
              <a:rPr lang="es-DO" dirty="0" err="1" smtClean="0"/>
              <a:t>with</a:t>
            </a:r>
            <a:r>
              <a:rPr lang="es-DO" dirty="0" smtClean="0"/>
              <a:t> </a:t>
            </a:r>
            <a:r>
              <a:rPr lang="es-DO" dirty="0" err="1" smtClean="0"/>
              <a:t>public</a:t>
            </a:r>
            <a:r>
              <a:rPr lang="es-DO" dirty="0" smtClean="0"/>
              <a:t> servers </a:t>
            </a:r>
            <a:r>
              <a:rPr lang="es-DO" dirty="0" err="1" smtClean="0"/>
              <a:t>who</a:t>
            </a:r>
            <a:r>
              <a:rPr lang="es-DO" dirty="0" smtClean="0"/>
              <a:t> are </a:t>
            </a:r>
            <a:r>
              <a:rPr lang="es-DO" dirty="0" err="1" smtClean="0"/>
              <a:t>ethically</a:t>
            </a:r>
            <a:r>
              <a:rPr lang="es-DO" dirty="0" smtClean="0"/>
              <a:t> and </a:t>
            </a:r>
            <a:r>
              <a:rPr lang="es-DO" dirty="0" err="1" smtClean="0"/>
              <a:t>professionally</a:t>
            </a:r>
            <a:r>
              <a:rPr lang="es-DO" dirty="0" smtClean="0"/>
              <a:t> </a:t>
            </a:r>
            <a:r>
              <a:rPr lang="es-DO" dirty="0" err="1" smtClean="0"/>
              <a:t>unobjectionable</a:t>
            </a:r>
            <a:r>
              <a:rPr lang="es-DO" dirty="0" smtClean="0"/>
              <a:t> </a:t>
            </a:r>
            <a:r>
              <a:rPr lang="es-DO" dirty="0" err="1" smtClean="0"/>
              <a:t>must</a:t>
            </a:r>
            <a:r>
              <a:rPr lang="es-DO" dirty="0" smtClean="0"/>
              <a:t> be a </a:t>
            </a:r>
            <a:r>
              <a:rPr lang="es-DO" dirty="0" err="1" smtClean="0"/>
              <a:t>long</a:t>
            </a:r>
            <a:r>
              <a:rPr lang="es-DO" dirty="0" smtClean="0"/>
              <a:t> </a:t>
            </a:r>
            <a:r>
              <a:rPr lang="es-DO" dirty="0" err="1" smtClean="0"/>
              <a:t>term</a:t>
            </a:r>
            <a:r>
              <a:rPr lang="es-DO" dirty="0" smtClean="0"/>
              <a:t> </a:t>
            </a:r>
            <a:r>
              <a:rPr lang="es-DO" dirty="0" err="1" smtClean="0"/>
              <a:t>commitment</a:t>
            </a:r>
            <a:r>
              <a:rPr lang="es-DO" dirty="0"/>
              <a:t> </a:t>
            </a:r>
            <a:r>
              <a:rPr lang="es-DO" dirty="0" smtClean="0"/>
              <a:t>of </a:t>
            </a:r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countries</a:t>
            </a:r>
            <a:r>
              <a:rPr lang="es-DO" dirty="0" smtClean="0"/>
              <a:t>. </a:t>
            </a:r>
          </a:p>
          <a:p>
            <a:r>
              <a:rPr lang="es-DO" dirty="0" smtClean="0"/>
              <a:t>TA </a:t>
            </a:r>
            <a:r>
              <a:rPr lang="es-DO" dirty="0" err="1" smtClean="0"/>
              <a:t>must</a:t>
            </a:r>
            <a:r>
              <a:rPr lang="es-DO" dirty="0" smtClean="0"/>
              <a:t> </a:t>
            </a:r>
            <a:r>
              <a:rPr lang="es-DO" dirty="0" err="1" smtClean="0"/>
              <a:t>have</a:t>
            </a:r>
            <a:r>
              <a:rPr lang="es-DO" dirty="0" smtClean="0"/>
              <a:t> </a:t>
            </a:r>
            <a:r>
              <a:rPr lang="es-DO" dirty="0" err="1" smtClean="0"/>
              <a:t>special</a:t>
            </a:r>
            <a:r>
              <a:rPr lang="es-DO" dirty="0" smtClean="0"/>
              <a:t> </a:t>
            </a:r>
            <a:r>
              <a:rPr lang="es-DO" dirty="0" err="1" smtClean="0"/>
              <a:t>laws</a:t>
            </a:r>
            <a:r>
              <a:rPr lang="es-DO" dirty="0" smtClean="0"/>
              <a:t> </a:t>
            </a:r>
            <a:r>
              <a:rPr lang="es-DO" dirty="0" err="1" smtClean="0"/>
              <a:t>for</a:t>
            </a:r>
            <a:r>
              <a:rPr lang="es-DO" dirty="0" smtClean="0"/>
              <a:t> </a:t>
            </a:r>
            <a:r>
              <a:rPr lang="es-DO" dirty="0" err="1" smtClean="0"/>
              <a:t>managment</a:t>
            </a:r>
            <a:r>
              <a:rPr lang="es-DO" dirty="0" smtClean="0"/>
              <a:t> of human </a:t>
            </a:r>
            <a:r>
              <a:rPr lang="es-DO" dirty="0" err="1" smtClean="0"/>
              <a:t>resources</a:t>
            </a:r>
            <a:r>
              <a:rPr lang="es-DO" dirty="0" smtClean="0"/>
              <a:t>. </a:t>
            </a: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  <p:sp>
        <p:nvSpPr>
          <p:cNvPr id="7" name="6 Rectángulo"/>
          <p:cNvSpPr/>
          <p:nvPr/>
        </p:nvSpPr>
        <p:spPr>
          <a:xfrm>
            <a:off x="2209800" y="16883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Institutional Strengthening</a:t>
            </a:r>
            <a:endParaRPr lang="es-DO" sz="3600" b="1" dirty="0"/>
          </a:p>
        </p:txBody>
      </p:sp>
    </p:spTree>
    <p:extLst>
      <p:ext uri="{BB962C8B-B14F-4D97-AF65-F5344CB8AC3E}">
        <p14:creationId xmlns:p14="http://schemas.microsoft.com/office/powerpoint/2010/main" val="12540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mtClean="0"/>
              <a:t> </a:t>
            </a:r>
            <a:endParaRPr lang="es-DO"/>
          </a:p>
        </p:txBody>
      </p:sp>
      <p:pic>
        <p:nvPicPr>
          <p:cNvPr id="5" name="4 Marcador de contenido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" y="1371600"/>
            <a:ext cx="8953500" cy="4525963"/>
          </a:xfrm>
          <a:prstGeom prst="rect">
            <a:avLst/>
          </a:prstGeom>
          <a:noFill/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  <p:sp>
        <p:nvSpPr>
          <p:cNvPr id="3" name="2 Rectángulo"/>
          <p:cNvSpPr/>
          <p:nvPr/>
        </p:nvSpPr>
        <p:spPr>
          <a:xfrm>
            <a:off x="2209800" y="16883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Institutional Strengthening</a:t>
            </a:r>
            <a:endParaRPr lang="es-DO" sz="3600" b="1" dirty="0"/>
          </a:p>
        </p:txBody>
      </p:sp>
    </p:spTree>
    <p:extLst>
      <p:ext uri="{BB962C8B-B14F-4D97-AF65-F5344CB8AC3E}">
        <p14:creationId xmlns:p14="http://schemas.microsoft.com/office/powerpoint/2010/main" val="2800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 </a:t>
            </a:r>
            <a:endParaRPr lang="es-DO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44689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DO" b="1" dirty="0"/>
          </a:p>
        </p:txBody>
      </p:sp>
      <p:pic>
        <p:nvPicPr>
          <p:cNvPr id="1027" name="Picture 3" descr="C:\Users\Recepción\AppData\Local\Microsoft\Windows\Temporary Internet Files\Content.Outlook\J1GWQ3LV\Grafico Ingl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3998"/>
            <a:ext cx="5440381" cy="40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657600" y="460493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3600" b="1" dirty="0" err="1" smtClean="0"/>
              <a:t>Summary</a:t>
            </a:r>
            <a:endParaRPr lang="es-DO" sz="3600" b="1" dirty="0"/>
          </a:p>
        </p:txBody>
      </p:sp>
    </p:spTree>
    <p:extLst>
      <p:ext uri="{BB962C8B-B14F-4D97-AF65-F5344CB8AC3E}">
        <p14:creationId xmlns:p14="http://schemas.microsoft.com/office/powerpoint/2010/main" val="823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>
            <a:noAutofit/>
          </a:bodyPr>
          <a:lstStyle/>
          <a:p>
            <a:r>
              <a:rPr lang="es-DO" sz="3200" b="1" dirty="0" smtClean="0"/>
              <a:t>INCOME AND EXPENSES ON BOTH SIDES OF THE SAME COIN</a:t>
            </a:r>
            <a:endParaRPr lang="es-DO" sz="3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05760"/>
            <a:ext cx="5044015" cy="209923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45840" y="38100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000" b="1" dirty="0" err="1"/>
              <a:t>Conclusion</a:t>
            </a:r>
            <a:endParaRPr lang="es-DO" sz="4000" b="1" dirty="0"/>
          </a:p>
        </p:txBody>
      </p:sp>
    </p:spTree>
    <p:extLst>
      <p:ext uri="{BB962C8B-B14F-4D97-AF65-F5344CB8AC3E}">
        <p14:creationId xmlns:p14="http://schemas.microsoft.com/office/powerpoint/2010/main" val="35316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772400" cy="1470025"/>
          </a:xfrm>
        </p:spPr>
        <p:txBody>
          <a:bodyPr>
            <a:noAutofit/>
          </a:bodyPr>
          <a:lstStyle/>
          <a:p>
            <a:r>
              <a:rPr lang="es-DO" sz="3200" b="1" dirty="0" err="1" smtClean="0"/>
              <a:t>Thanks</a:t>
            </a:r>
            <a:r>
              <a:rPr lang="es-DO" sz="3200" b="1" dirty="0" smtClean="0"/>
              <a:t> </a:t>
            </a:r>
            <a:r>
              <a:rPr lang="es-DO" sz="3200" b="1" dirty="0" err="1" smtClean="0"/>
              <a:t>for</a:t>
            </a:r>
            <a:r>
              <a:rPr lang="es-DO" sz="3200" b="1" dirty="0"/>
              <a:t> </a:t>
            </a:r>
            <a:r>
              <a:rPr lang="es-DO" sz="3200" b="1" dirty="0" err="1" smtClean="0"/>
              <a:t>your</a:t>
            </a:r>
            <a:r>
              <a:rPr lang="es-DO" sz="3200" b="1" smtClean="0"/>
              <a:t> attention</a:t>
            </a:r>
            <a:r>
              <a:rPr lang="es-DO" sz="3200" b="1" dirty="0" smtClean="0"/>
              <a:t/>
            </a:r>
            <a:br>
              <a:rPr lang="es-DO" sz="3200" b="1" dirty="0" smtClean="0"/>
            </a:br>
            <a:r>
              <a:rPr lang="es-DO" sz="1200" b="1" dirty="0" smtClean="0">
                <a:hlinkClick r:id="rId3"/>
              </a:rPr>
              <a:t>montasyapurg@gmail.com</a:t>
            </a:r>
            <a:r>
              <a:rPr lang="es-DO" sz="1200" b="1" dirty="0" smtClean="0"/>
              <a:t/>
            </a:r>
            <a:br>
              <a:rPr lang="es-DO" sz="1200" b="1" dirty="0" smtClean="0"/>
            </a:br>
            <a:r>
              <a:rPr lang="es-DO" sz="1200" b="1" dirty="0" smtClean="0">
                <a:hlinkClick r:id="rId4"/>
              </a:rPr>
              <a:t>gmontas@consultoresparaeldesarrollo.com</a:t>
            </a:r>
            <a:r>
              <a:rPr lang="es-DO" sz="1200" b="1" dirty="0" smtClean="0"/>
              <a:t> </a:t>
            </a:r>
            <a:r>
              <a:rPr lang="es-DO" sz="3200" b="1" dirty="0" smtClean="0"/>
              <a:t/>
            </a:r>
            <a:br>
              <a:rPr lang="es-DO" sz="3200" b="1" dirty="0" smtClean="0"/>
            </a:br>
            <a:endParaRPr lang="es-DO" sz="3200" dirty="0"/>
          </a:p>
        </p:txBody>
      </p:sp>
    </p:spTree>
    <p:extLst>
      <p:ext uri="{BB962C8B-B14F-4D97-AF65-F5344CB8AC3E}">
        <p14:creationId xmlns:p14="http://schemas.microsoft.com/office/powerpoint/2010/main" val="36058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mtClean="0"/>
              <a:t> 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State</a:t>
            </a:r>
            <a:r>
              <a:rPr lang="en-US" dirty="0" smtClean="0"/>
              <a:t>’s </a:t>
            </a:r>
            <a:r>
              <a:rPr lang="es-DO" dirty="0" err="1" smtClean="0"/>
              <a:t>capacity</a:t>
            </a:r>
            <a:r>
              <a:rPr lang="es-DO" dirty="0" smtClean="0"/>
              <a:t> of </a:t>
            </a:r>
            <a:r>
              <a:rPr lang="es-DO" dirty="0" err="1" smtClean="0"/>
              <a:t>spend</a:t>
            </a:r>
            <a:r>
              <a:rPr lang="es-DO" dirty="0" smtClean="0"/>
              <a:t> </a:t>
            </a:r>
            <a:r>
              <a:rPr lang="es-DO" dirty="0" err="1" smtClean="0"/>
              <a:t>or</a:t>
            </a:r>
            <a:r>
              <a:rPr lang="es-DO" dirty="0" smtClean="0"/>
              <a:t> </a:t>
            </a:r>
            <a:r>
              <a:rPr lang="es-DO" dirty="0" err="1" smtClean="0"/>
              <a:t>invest</a:t>
            </a:r>
            <a:r>
              <a:rPr lang="es-DO" dirty="0"/>
              <a:t> </a:t>
            </a:r>
            <a:r>
              <a:rPr lang="es-DO" dirty="0" err="1" smtClean="0"/>
              <a:t>depends</a:t>
            </a:r>
            <a:r>
              <a:rPr lang="es-DO" dirty="0" smtClean="0"/>
              <a:t> </a:t>
            </a:r>
            <a:r>
              <a:rPr lang="es-DO" dirty="0" err="1" smtClean="0"/>
              <a:t>basically</a:t>
            </a:r>
            <a:r>
              <a:rPr lang="es-DO" dirty="0" smtClean="0"/>
              <a:t> </a:t>
            </a:r>
            <a:r>
              <a:rPr lang="es-DO" dirty="0" err="1" smtClean="0"/>
              <a:t>on</a:t>
            </a:r>
            <a:r>
              <a:rPr lang="es-DO" dirty="0" smtClean="0"/>
              <a:t> </a:t>
            </a:r>
            <a:r>
              <a:rPr lang="es-DO" dirty="0" err="1" smtClean="0"/>
              <a:t>resources</a:t>
            </a:r>
            <a:r>
              <a:rPr lang="es-DO" dirty="0" smtClean="0"/>
              <a:t> </a:t>
            </a:r>
            <a:r>
              <a:rPr lang="es-DO" dirty="0" err="1" smtClean="0"/>
              <a:t>generated</a:t>
            </a:r>
            <a:r>
              <a:rPr lang="es-DO" dirty="0" smtClean="0"/>
              <a:t> </a:t>
            </a:r>
            <a:r>
              <a:rPr lang="es-DO" dirty="0" err="1" smtClean="0"/>
              <a:t>by</a:t>
            </a:r>
            <a:r>
              <a:rPr lang="es-DO" dirty="0" smtClean="0"/>
              <a:t> </a:t>
            </a:r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Tax</a:t>
            </a:r>
            <a:r>
              <a:rPr lang="es-DO" dirty="0" smtClean="0"/>
              <a:t> </a:t>
            </a:r>
            <a:r>
              <a:rPr lang="es-DO" dirty="0" err="1" smtClean="0"/>
              <a:t>System</a:t>
            </a:r>
            <a:r>
              <a:rPr lang="es-DO" dirty="0" smtClean="0"/>
              <a:t>.</a:t>
            </a:r>
          </a:p>
          <a:p>
            <a:r>
              <a:rPr lang="es-DO" dirty="0" smtClean="0"/>
              <a:t> In </a:t>
            </a:r>
            <a:r>
              <a:rPr lang="es-DO" dirty="0" err="1" smtClean="0"/>
              <a:t>each</a:t>
            </a:r>
            <a:r>
              <a:rPr lang="es-DO" dirty="0" smtClean="0"/>
              <a:t> </a:t>
            </a:r>
            <a:r>
              <a:rPr lang="es-DO" dirty="0" err="1" smtClean="0"/>
              <a:t>decision</a:t>
            </a:r>
            <a:r>
              <a:rPr lang="es-DO" dirty="0" smtClean="0"/>
              <a:t> of </a:t>
            </a:r>
            <a:r>
              <a:rPr lang="es-DO" dirty="0" err="1" smtClean="0"/>
              <a:t>spend</a:t>
            </a:r>
            <a:r>
              <a:rPr lang="es-DO" dirty="0" smtClean="0"/>
              <a:t>  </a:t>
            </a:r>
            <a:r>
              <a:rPr lang="es-DO" dirty="0" err="1" smtClean="0"/>
              <a:t>there</a:t>
            </a:r>
            <a:r>
              <a:rPr lang="es-DO" dirty="0" smtClean="0"/>
              <a:t> </a:t>
            </a:r>
            <a:r>
              <a:rPr lang="es-DO" dirty="0" err="1" smtClean="0"/>
              <a:t>is</a:t>
            </a:r>
            <a:r>
              <a:rPr lang="es-DO" dirty="0" smtClean="0"/>
              <a:t> </a:t>
            </a:r>
            <a:r>
              <a:rPr lang="es-DO" dirty="0" err="1" smtClean="0"/>
              <a:t>an</a:t>
            </a:r>
            <a:r>
              <a:rPr lang="es-DO" dirty="0" smtClean="0"/>
              <a:t> </a:t>
            </a:r>
            <a:r>
              <a:rPr lang="es-DO" dirty="0" err="1" smtClean="0"/>
              <a:t>implicit</a:t>
            </a:r>
            <a:r>
              <a:rPr lang="es-DO" dirty="0" smtClean="0"/>
              <a:t> </a:t>
            </a:r>
            <a:r>
              <a:rPr lang="es-DO" dirty="0" err="1" smtClean="0"/>
              <a:t>decision</a:t>
            </a:r>
            <a:r>
              <a:rPr lang="es-DO" dirty="0" smtClean="0"/>
              <a:t> of </a:t>
            </a:r>
            <a:r>
              <a:rPr lang="es-DO" dirty="0" err="1" smtClean="0"/>
              <a:t>recover</a:t>
            </a:r>
            <a:r>
              <a:rPr lang="es-DO" dirty="0" smtClean="0"/>
              <a:t>.</a:t>
            </a:r>
            <a:endParaRPr lang="es-DO" dirty="0"/>
          </a:p>
          <a:p>
            <a:r>
              <a:rPr lang="es-DO" dirty="0" err="1" smtClean="0"/>
              <a:t>The</a:t>
            </a:r>
            <a:r>
              <a:rPr lang="es-DO" dirty="0" smtClean="0"/>
              <a:t> social </a:t>
            </a:r>
            <a:r>
              <a:rPr lang="es-DO" dirty="0" err="1" smtClean="0"/>
              <a:t>investment</a:t>
            </a:r>
            <a:r>
              <a:rPr lang="es-DO" dirty="0" smtClean="0"/>
              <a:t> </a:t>
            </a:r>
            <a:r>
              <a:rPr lang="es-DO" dirty="0" err="1" smtClean="0"/>
              <a:t>is</a:t>
            </a:r>
            <a:r>
              <a:rPr lang="es-DO" dirty="0" smtClean="0"/>
              <a:t> </a:t>
            </a:r>
            <a:r>
              <a:rPr lang="es-DO" dirty="0" err="1" smtClean="0"/>
              <a:t>related</a:t>
            </a:r>
            <a:r>
              <a:rPr lang="es-DO" dirty="0" smtClean="0"/>
              <a:t> </a:t>
            </a:r>
            <a:r>
              <a:rPr lang="es-DO" dirty="0" err="1" smtClean="0"/>
              <a:t>directly</a:t>
            </a:r>
            <a:r>
              <a:rPr lang="es-DO" dirty="0" smtClean="0"/>
              <a:t> </a:t>
            </a:r>
            <a:r>
              <a:rPr lang="es-DO" dirty="0" err="1" smtClean="0"/>
              <a:t>to</a:t>
            </a:r>
            <a:r>
              <a:rPr lang="es-DO" dirty="0" smtClean="0"/>
              <a:t> </a:t>
            </a:r>
            <a:r>
              <a:rPr lang="es-DO" dirty="0" err="1" smtClean="0"/>
              <a:t>tax</a:t>
            </a:r>
            <a:r>
              <a:rPr lang="es-DO" dirty="0" smtClean="0"/>
              <a:t> </a:t>
            </a:r>
            <a:r>
              <a:rPr lang="es-DO" dirty="0" err="1" smtClean="0"/>
              <a:t>burden</a:t>
            </a:r>
            <a:r>
              <a:rPr lang="es-DO" dirty="0" smtClean="0"/>
              <a:t>, </a:t>
            </a:r>
            <a:r>
              <a:rPr lang="es-DO" dirty="0" err="1" smtClean="0"/>
              <a:t>because</a:t>
            </a:r>
            <a:r>
              <a:rPr lang="es-DO" dirty="0" smtClean="0"/>
              <a:t> </a:t>
            </a:r>
            <a:r>
              <a:rPr lang="es-DO" dirty="0" err="1" smtClean="0"/>
              <a:t>that</a:t>
            </a:r>
            <a:r>
              <a:rPr lang="es-DO" dirty="0" smtClean="0"/>
              <a:t> </a:t>
            </a:r>
            <a:r>
              <a:rPr lang="es-DO" dirty="0" err="1" smtClean="0"/>
              <a:t>depends</a:t>
            </a:r>
            <a:r>
              <a:rPr lang="es-DO" dirty="0" smtClean="0"/>
              <a:t> </a:t>
            </a:r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capacity</a:t>
            </a:r>
            <a:r>
              <a:rPr lang="es-DO" dirty="0" smtClean="0"/>
              <a:t> of </a:t>
            </a:r>
            <a:r>
              <a:rPr lang="es-DO" dirty="0" err="1" smtClean="0"/>
              <a:t>spend</a:t>
            </a:r>
            <a:r>
              <a:rPr lang="es-DO" dirty="0" smtClean="0"/>
              <a:t>.</a:t>
            </a:r>
            <a:endParaRPr lang="es-DO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b="1" dirty="0" err="1" smtClean="0"/>
              <a:t>Context</a:t>
            </a:r>
            <a:r>
              <a:rPr lang="es-DO" b="1" dirty="0" smtClean="0"/>
              <a:t> (1/2)</a:t>
            </a:r>
            <a:endParaRPr lang="es-DO" b="1" dirty="0"/>
          </a:p>
        </p:txBody>
      </p:sp>
    </p:spTree>
    <p:extLst>
      <p:ext uri="{BB962C8B-B14F-4D97-AF65-F5344CB8AC3E}">
        <p14:creationId xmlns:p14="http://schemas.microsoft.com/office/powerpoint/2010/main" val="18518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mtClean="0"/>
              <a:t> 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long</a:t>
            </a:r>
            <a:r>
              <a:rPr lang="es-DO" dirty="0" smtClean="0"/>
              <a:t> </a:t>
            </a:r>
            <a:r>
              <a:rPr lang="es-DO" dirty="0" err="1" smtClean="0"/>
              <a:t>term</a:t>
            </a:r>
            <a:r>
              <a:rPr lang="es-DO" dirty="0" smtClean="0"/>
              <a:t> </a:t>
            </a:r>
            <a:r>
              <a:rPr lang="es-DO" dirty="0" err="1" smtClean="0"/>
              <a:t>investment</a:t>
            </a:r>
            <a:r>
              <a:rPr lang="es-DO" dirty="0" smtClean="0"/>
              <a:t> </a:t>
            </a:r>
            <a:r>
              <a:rPr lang="es-DO" dirty="0" err="1" smtClean="0"/>
              <a:t>for</a:t>
            </a:r>
            <a:r>
              <a:rPr lang="es-DO" dirty="0" smtClean="0"/>
              <a:t> </a:t>
            </a:r>
            <a:r>
              <a:rPr lang="es-DO" dirty="0" err="1" smtClean="0"/>
              <a:t>sustainable</a:t>
            </a:r>
            <a:r>
              <a:rPr lang="es-DO" dirty="0" smtClean="0"/>
              <a:t> </a:t>
            </a:r>
            <a:r>
              <a:rPr lang="es-DO" dirty="0" err="1" smtClean="0"/>
              <a:t>development</a:t>
            </a:r>
            <a:r>
              <a:rPr lang="es-DO" dirty="0" smtClean="0"/>
              <a:t> </a:t>
            </a:r>
            <a:r>
              <a:rPr lang="es-DO" dirty="0" err="1" smtClean="0"/>
              <a:t>is</a:t>
            </a:r>
            <a:r>
              <a:rPr lang="es-DO" dirty="0" smtClean="0"/>
              <a:t> </a:t>
            </a:r>
            <a:r>
              <a:rPr lang="es-DO" dirty="0" err="1" smtClean="0"/>
              <a:t>guaranteed</a:t>
            </a:r>
            <a:r>
              <a:rPr lang="es-DO" dirty="0" smtClean="0"/>
              <a:t> </a:t>
            </a:r>
            <a:r>
              <a:rPr lang="es-DO" dirty="0" err="1" smtClean="0"/>
              <a:t>with</a:t>
            </a:r>
            <a:r>
              <a:rPr lang="es-DO" dirty="0" smtClean="0"/>
              <a:t>:</a:t>
            </a:r>
            <a:endParaRPr lang="es-DO" dirty="0"/>
          </a:p>
          <a:p>
            <a:pPr lvl="1"/>
            <a:r>
              <a:rPr lang="es-DO" b="1" dirty="0" err="1" smtClean="0"/>
              <a:t>Tax</a:t>
            </a:r>
            <a:r>
              <a:rPr lang="es-DO" b="1" dirty="0" smtClean="0"/>
              <a:t> rules: </a:t>
            </a:r>
            <a:r>
              <a:rPr lang="es-DO" dirty="0" err="1" smtClean="0"/>
              <a:t>for</a:t>
            </a:r>
            <a:r>
              <a:rPr lang="es-DO" dirty="0" smtClean="0"/>
              <a:t> </a:t>
            </a:r>
            <a:r>
              <a:rPr lang="es-DO" dirty="0" err="1" smtClean="0"/>
              <a:t>management</a:t>
            </a:r>
            <a:r>
              <a:rPr lang="es-DO" dirty="0" smtClean="0"/>
              <a:t> of </a:t>
            </a:r>
            <a:r>
              <a:rPr lang="es-DO" dirty="0" err="1" smtClean="0"/>
              <a:t>public</a:t>
            </a:r>
            <a:r>
              <a:rPr lang="es-DO" dirty="0" smtClean="0"/>
              <a:t> </a:t>
            </a:r>
            <a:r>
              <a:rPr lang="es-DO" dirty="0" err="1" smtClean="0"/>
              <a:t>finances</a:t>
            </a:r>
            <a:r>
              <a:rPr lang="es-DO" dirty="0" smtClean="0"/>
              <a:t>, </a:t>
            </a:r>
            <a:r>
              <a:rPr lang="es-DO" dirty="0" err="1" smtClean="0"/>
              <a:t>that</a:t>
            </a:r>
            <a:r>
              <a:rPr lang="es-DO" dirty="0" smtClean="0"/>
              <a:t> </a:t>
            </a:r>
            <a:r>
              <a:rPr lang="es-DO" dirty="0" err="1" smtClean="0"/>
              <a:t>guarantee</a:t>
            </a:r>
            <a:r>
              <a:rPr lang="es-DO" dirty="0" smtClean="0"/>
              <a:t> </a:t>
            </a:r>
            <a:r>
              <a:rPr lang="es-DO" dirty="0" err="1" smtClean="0"/>
              <a:t>rational</a:t>
            </a:r>
            <a:r>
              <a:rPr lang="es-DO" dirty="0" smtClean="0"/>
              <a:t> use of </a:t>
            </a:r>
            <a:r>
              <a:rPr lang="es-DO" dirty="0" err="1" smtClean="0"/>
              <a:t>resources</a:t>
            </a:r>
            <a:r>
              <a:rPr lang="es-DO" dirty="0" smtClean="0"/>
              <a:t> and </a:t>
            </a:r>
            <a:r>
              <a:rPr lang="es-DO" dirty="0" err="1" smtClean="0"/>
              <a:t>creation</a:t>
            </a:r>
            <a:r>
              <a:rPr lang="es-DO" dirty="0" smtClean="0"/>
              <a:t> of “anti </a:t>
            </a:r>
            <a:r>
              <a:rPr lang="es-DO" dirty="0" err="1" smtClean="0"/>
              <a:t>cyclical</a:t>
            </a:r>
            <a:r>
              <a:rPr lang="es-DO" dirty="0" smtClean="0"/>
              <a:t>” </a:t>
            </a:r>
            <a:r>
              <a:rPr lang="es-DO" dirty="0" err="1" smtClean="0"/>
              <a:t>funds</a:t>
            </a:r>
            <a:r>
              <a:rPr lang="es-DO" dirty="0" smtClean="0"/>
              <a:t> </a:t>
            </a:r>
            <a:r>
              <a:rPr lang="es-DO" dirty="0" err="1" smtClean="0"/>
              <a:t>to</a:t>
            </a:r>
            <a:r>
              <a:rPr lang="es-DO" dirty="0" smtClean="0"/>
              <a:t> </a:t>
            </a:r>
            <a:r>
              <a:rPr lang="es-DO" dirty="0" err="1" smtClean="0"/>
              <a:t>maintain</a:t>
            </a:r>
            <a:r>
              <a:rPr lang="es-DO" dirty="0" smtClean="0"/>
              <a:t> </a:t>
            </a:r>
            <a:r>
              <a:rPr lang="es-DO" dirty="0" err="1" smtClean="0"/>
              <a:t>the</a:t>
            </a:r>
            <a:r>
              <a:rPr lang="es-DO" dirty="0" smtClean="0"/>
              <a:t> social </a:t>
            </a:r>
            <a:r>
              <a:rPr lang="es-DO" dirty="0" err="1" smtClean="0"/>
              <a:t>expenditure</a:t>
            </a:r>
            <a:r>
              <a:rPr lang="es-DO" dirty="0" smtClean="0"/>
              <a:t>. </a:t>
            </a:r>
            <a:endParaRPr lang="es-DO" dirty="0"/>
          </a:p>
          <a:p>
            <a:pPr lvl="1"/>
            <a:r>
              <a:rPr lang="es-DO" dirty="0" err="1" smtClean="0"/>
              <a:t>State’s</a:t>
            </a:r>
            <a:r>
              <a:rPr lang="es-DO" dirty="0" smtClean="0"/>
              <a:t> </a:t>
            </a:r>
            <a:r>
              <a:rPr lang="es-DO" dirty="0" err="1" smtClean="0"/>
              <a:t>capacity</a:t>
            </a:r>
            <a:r>
              <a:rPr lang="es-DO" dirty="0" smtClean="0"/>
              <a:t> of </a:t>
            </a:r>
            <a:r>
              <a:rPr lang="es-DO" dirty="0" err="1" smtClean="0"/>
              <a:t>generating</a:t>
            </a:r>
            <a:r>
              <a:rPr lang="es-DO" dirty="0" smtClean="0"/>
              <a:t> </a:t>
            </a:r>
            <a:r>
              <a:rPr lang="es-DO" dirty="0" err="1" smtClean="0"/>
              <a:t>sufficient</a:t>
            </a:r>
            <a:r>
              <a:rPr lang="es-DO" dirty="0" smtClean="0"/>
              <a:t> </a:t>
            </a:r>
            <a:r>
              <a:rPr lang="es-DO" dirty="0" err="1" smtClean="0"/>
              <a:t>resources</a:t>
            </a:r>
            <a:r>
              <a:rPr lang="es-DO" dirty="0" smtClean="0"/>
              <a:t>         </a:t>
            </a:r>
            <a:r>
              <a:rPr lang="es-DO" b="1" dirty="0" smtClean="0"/>
              <a:t>– </a:t>
            </a:r>
            <a:r>
              <a:rPr lang="es-DO" b="1" dirty="0" err="1" smtClean="0"/>
              <a:t>Tax</a:t>
            </a:r>
            <a:r>
              <a:rPr lang="es-DO" b="1" dirty="0" smtClean="0"/>
              <a:t> </a:t>
            </a:r>
            <a:r>
              <a:rPr lang="es-DO" b="1" dirty="0" err="1" smtClean="0"/>
              <a:t>System</a:t>
            </a:r>
            <a:endParaRPr lang="es-DO" b="1" dirty="0"/>
          </a:p>
          <a:p>
            <a:pPr lvl="1"/>
            <a:r>
              <a:rPr lang="es-DO" dirty="0" err="1" smtClean="0"/>
              <a:t>Strong</a:t>
            </a:r>
            <a:r>
              <a:rPr lang="es-DO" b="1" dirty="0" smtClean="0"/>
              <a:t> </a:t>
            </a:r>
            <a:r>
              <a:rPr lang="es-DO" b="1" dirty="0" err="1" smtClean="0"/>
              <a:t>Tax</a:t>
            </a:r>
            <a:r>
              <a:rPr lang="es-DO" b="1" dirty="0" smtClean="0"/>
              <a:t> </a:t>
            </a:r>
            <a:r>
              <a:rPr lang="es-DO" b="1" dirty="0" err="1" smtClean="0"/>
              <a:t>Administration</a:t>
            </a:r>
            <a:r>
              <a:rPr lang="es-DO" b="1" dirty="0" smtClean="0"/>
              <a:t>  </a:t>
            </a:r>
            <a:r>
              <a:rPr lang="es-DO" dirty="0" smtClean="0"/>
              <a:t>in </a:t>
            </a:r>
            <a:r>
              <a:rPr lang="es-DO" dirty="0" err="1" smtClean="0"/>
              <a:t>order</a:t>
            </a:r>
            <a:r>
              <a:rPr lang="es-DO" dirty="0" smtClean="0"/>
              <a:t> </a:t>
            </a:r>
            <a:r>
              <a:rPr lang="es-DO" dirty="0" err="1" smtClean="0"/>
              <a:t>to</a:t>
            </a:r>
            <a:r>
              <a:rPr lang="es-DO" dirty="0" smtClean="0"/>
              <a:t> </a:t>
            </a:r>
            <a:r>
              <a:rPr lang="es-DO" dirty="0" err="1" smtClean="0"/>
              <a:t>implement</a:t>
            </a:r>
            <a:r>
              <a:rPr lang="es-DO" dirty="0" smtClean="0"/>
              <a:t> </a:t>
            </a:r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tax</a:t>
            </a:r>
            <a:r>
              <a:rPr lang="es-DO" dirty="0" smtClean="0"/>
              <a:t> </a:t>
            </a:r>
            <a:r>
              <a:rPr lang="es-DO" dirty="0" err="1" smtClean="0"/>
              <a:t>system</a:t>
            </a:r>
            <a:endParaRPr lang="es-DO" dirty="0"/>
          </a:p>
          <a:p>
            <a:endParaRPr lang="es-DO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44689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b="1" dirty="0" err="1" smtClean="0"/>
              <a:t>Context</a:t>
            </a:r>
            <a:r>
              <a:rPr lang="es-DO" b="1" dirty="0" smtClean="0"/>
              <a:t> (2/2)</a:t>
            </a:r>
            <a:endParaRPr lang="es-DO" b="1" dirty="0"/>
          </a:p>
        </p:txBody>
      </p:sp>
    </p:spTree>
    <p:extLst>
      <p:ext uri="{BB962C8B-B14F-4D97-AF65-F5344CB8AC3E}">
        <p14:creationId xmlns:p14="http://schemas.microsoft.com/office/powerpoint/2010/main" val="35224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s-DO" sz="3600" b="1" err="1" smtClean="0"/>
              <a:t>Principles</a:t>
            </a:r>
            <a:r>
              <a:rPr lang="es-DO" sz="3600" b="1" smtClean="0"/>
              <a:t> of </a:t>
            </a:r>
            <a:r>
              <a:rPr lang="es-DO" sz="3600" b="1" err="1" smtClean="0"/>
              <a:t>Tax</a:t>
            </a:r>
            <a:r>
              <a:rPr lang="es-DO" sz="3600" b="1" smtClean="0"/>
              <a:t> </a:t>
            </a:r>
            <a:r>
              <a:rPr lang="es-DO" sz="3600" b="1" err="1" smtClean="0"/>
              <a:t>System</a:t>
            </a:r>
            <a:endParaRPr lang="es-DO" sz="3600" b="1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DO" dirty="0" err="1" smtClean="0"/>
              <a:t>Tax</a:t>
            </a:r>
            <a:r>
              <a:rPr lang="es-DO" dirty="0" smtClean="0"/>
              <a:t> </a:t>
            </a:r>
            <a:r>
              <a:rPr lang="es-DO" dirty="0" err="1" smtClean="0"/>
              <a:t>System</a:t>
            </a:r>
            <a:r>
              <a:rPr lang="es-DO" dirty="0" smtClean="0"/>
              <a:t> </a:t>
            </a:r>
            <a:r>
              <a:rPr lang="es-DO" dirty="0" err="1" smtClean="0"/>
              <a:t>must</a:t>
            </a:r>
            <a:r>
              <a:rPr lang="es-DO" dirty="0" smtClean="0"/>
              <a:t> </a:t>
            </a:r>
            <a:r>
              <a:rPr lang="es-DO" dirty="0" err="1" smtClean="0"/>
              <a:t>comply</a:t>
            </a:r>
            <a:r>
              <a:rPr lang="es-DO" dirty="0" smtClean="0"/>
              <a:t> </a:t>
            </a:r>
            <a:r>
              <a:rPr lang="es-DO" dirty="0" err="1" smtClean="0"/>
              <a:t>with</a:t>
            </a:r>
            <a:r>
              <a:rPr lang="es-DO" dirty="0" smtClean="0"/>
              <a:t> </a:t>
            </a:r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principles</a:t>
            </a:r>
            <a:r>
              <a:rPr lang="es-DO" dirty="0" smtClean="0"/>
              <a:t> of</a:t>
            </a:r>
            <a:r>
              <a:rPr lang="en-US" dirty="0" smtClean="0"/>
              <a:t>:</a:t>
            </a:r>
            <a:endParaRPr lang="es-DO" dirty="0" smtClean="0"/>
          </a:p>
          <a:p>
            <a:r>
              <a:rPr lang="es-DO" dirty="0" err="1" smtClean="0"/>
              <a:t>Suficiency</a:t>
            </a:r>
            <a:r>
              <a:rPr lang="es-DO" dirty="0" smtClean="0"/>
              <a:t>: </a:t>
            </a:r>
            <a:r>
              <a:rPr lang="es-DO" dirty="0" err="1" smtClean="0"/>
              <a:t>is</a:t>
            </a:r>
            <a:r>
              <a:rPr lang="es-DO" dirty="0" smtClean="0"/>
              <a:t> </a:t>
            </a:r>
            <a:r>
              <a:rPr lang="es-DO" dirty="0" err="1" smtClean="0"/>
              <a:t>those</a:t>
            </a:r>
            <a:r>
              <a:rPr lang="es-DO" dirty="0" smtClean="0"/>
              <a:t> </a:t>
            </a:r>
            <a:r>
              <a:rPr lang="es-DO" dirty="0" err="1" smtClean="0"/>
              <a:t>that</a:t>
            </a:r>
            <a:r>
              <a:rPr lang="es-DO" dirty="0" smtClean="0"/>
              <a:t> </a:t>
            </a:r>
            <a:r>
              <a:rPr lang="es-DO" dirty="0" err="1" smtClean="0"/>
              <a:t>generates</a:t>
            </a:r>
            <a:r>
              <a:rPr lang="es-DO" dirty="0" smtClean="0"/>
              <a:t> </a:t>
            </a:r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resources</a:t>
            </a:r>
            <a:r>
              <a:rPr lang="es-DO" dirty="0" smtClean="0"/>
              <a:t> </a:t>
            </a:r>
            <a:r>
              <a:rPr lang="es-DO" dirty="0" err="1" smtClean="0"/>
              <a:t>required</a:t>
            </a:r>
            <a:r>
              <a:rPr lang="es-DO" dirty="0" smtClean="0"/>
              <a:t> </a:t>
            </a:r>
            <a:r>
              <a:rPr lang="es-DO" dirty="0" err="1" smtClean="0"/>
              <a:t>by</a:t>
            </a:r>
            <a:r>
              <a:rPr lang="es-DO" dirty="0" smtClean="0"/>
              <a:t> </a:t>
            </a:r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State</a:t>
            </a:r>
            <a:r>
              <a:rPr lang="es-DO" dirty="0" smtClean="0"/>
              <a:t> as </a:t>
            </a:r>
            <a:r>
              <a:rPr lang="es-DO" dirty="0" err="1" smtClean="0"/>
              <a:t>established</a:t>
            </a:r>
            <a:r>
              <a:rPr lang="es-DO" dirty="0" smtClean="0"/>
              <a:t> </a:t>
            </a:r>
            <a:r>
              <a:rPr lang="es-DO" dirty="0"/>
              <a:t>i</a:t>
            </a:r>
            <a:r>
              <a:rPr lang="es-DO" dirty="0" smtClean="0"/>
              <a:t>n </a:t>
            </a:r>
            <a:r>
              <a:rPr lang="es-DO" dirty="0" err="1" smtClean="0"/>
              <a:t>its</a:t>
            </a:r>
            <a:r>
              <a:rPr lang="es-DO" dirty="0" smtClean="0"/>
              <a:t> </a:t>
            </a:r>
            <a:r>
              <a:rPr lang="es-DO" dirty="0" err="1" smtClean="0"/>
              <a:t>design</a:t>
            </a:r>
            <a:endParaRPr lang="es-DO" dirty="0" smtClean="0"/>
          </a:p>
          <a:p>
            <a:r>
              <a:rPr lang="es-DO" dirty="0" smtClean="0"/>
              <a:t>General: </a:t>
            </a:r>
            <a:r>
              <a:rPr lang="es-DO" dirty="0" err="1" smtClean="0"/>
              <a:t>when</a:t>
            </a:r>
            <a:r>
              <a:rPr lang="es-DO" dirty="0" smtClean="0"/>
              <a:t> </a:t>
            </a:r>
            <a:r>
              <a:rPr lang="es-DO" dirty="0" err="1" smtClean="0"/>
              <a:t>establishes</a:t>
            </a:r>
            <a:r>
              <a:rPr lang="es-DO" dirty="0" smtClean="0"/>
              <a:t> </a:t>
            </a:r>
            <a:r>
              <a:rPr lang="es-DO" dirty="0" err="1" smtClean="0"/>
              <a:t>tax</a:t>
            </a:r>
            <a:r>
              <a:rPr lang="es-DO" dirty="0" smtClean="0"/>
              <a:t> </a:t>
            </a:r>
            <a:r>
              <a:rPr lang="es-DO" dirty="0" err="1" smtClean="0"/>
              <a:t>burdens</a:t>
            </a:r>
            <a:r>
              <a:rPr lang="es-DO" dirty="0" smtClean="0"/>
              <a:t> </a:t>
            </a:r>
            <a:r>
              <a:rPr lang="es-DO" dirty="0" err="1" smtClean="0"/>
              <a:t>for</a:t>
            </a:r>
            <a:r>
              <a:rPr lang="es-DO" dirty="0" smtClean="0"/>
              <a:t> </a:t>
            </a:r>
            <a:r>
              <a:rPr lang="es-DO" dirty="0" err="1" smtClean="0"/>
              <a:t>all</a:t>
            </a:r>
            <a:r>
              <a:rPr lang="es-DO" dirty="0" smtClean="0"/>
              <a:t> as </a:t>
            </a:r>
            <a:r>
              <a:rPr lang="es-DO" dirty="0" err="1" smtClean="0"/>
              <a:t>common</a:t>
            </a:r>
            <a:r>
              <a:rPr lang="es-DO" dirty="0" smtClean="0"/>
              <a:t> </a:t>
            </a:r>
            <a:r>
              <a:rPr lang="es-DO" dirty="0" err="1" smtClean="0"/>
              <a:t>duty</a:t>
            </a:r>
            <a:r>
              <a:rPr lang="es-DO" dirty="0" smtClean="0"/>
              <a:t> of </a:t>
            </a:r>
            <a:r>
              <a:rPr lang="es-DO" dirty="0" err="1" smtClean="0"/>
              <a:t>citizens</a:t>
            </a:r>
            <a:r>
              <a:rPr lang="es-DO" dirty="0" smtClean="0"/>
              <a:t>; </a:t>
            </a:r>
          </a:p>
          <a:p>
            <a:r>
              <a:rPr lang="es-DO" dirty="0" smtClean="0"/>
              <a:t>Simple: </a:t>
            </a:r>
            <a:r>
              <a:rPr lang="es-DO" dirty="0" err="1" smtClean="0"/>
              <a:t>if</a:t>
            </a:r>
            <a:r>
              <a:rPr lang="es-DO" dirty="0" smtClean="0"/>
              <a:t> </a:t>
            </a:r>
            <a:r>
              <a:rPr lang="es-DO" dirty="0" err="1" smtClean="0"/>
              <a:t>the</a:t>
            </a:r>
            <a:r>
              <a:rPr lang="es-DO" dirty="0"/>
              <a:t> </a:t>
            </a:r>
            <a:r>
              <a:rPr lang="es-DO" dirty="0" err="1"/>
              <a:t>process</a:t>
            </a:r>
            <a:r>
              <a:rPr lang="es-DO" dirty="0"/>
              <a:t> </a:t>
            </a:r>
            <a:r>
              <a:rPr lang="es-DO" dirty="0" smtClean="0"/>
              <a:t>of </a:t>
            </a:r>
            <a:r>
              <a:rPr lang="es-DO" dirty="0" err="1" smtClean="0"/>
              <a:t>compliance</a:t>
            </a:r>
            <a:r>
              <a:rPr lang="es-DO" dirty="0" smtClean="0"/>
              <a:t> and control </a:t>
            </a:r>
            <a:r>
              <a:rPr lang="es-DO" dirty="0" err="1" smtClean="0"/>
              <a:t>is</a:t>
            </a:r>
            <a:r>
              <a:rPr lang="es-DO" dirty="0" smtClean="0"/>
              <a:t> </a:t>
            </a:r>
            <a:r>
              <a:rPr lang="es-DO" dirty="0" err="1" smtClean="0"/>
              <a:t>clear</a:t>
            </a:r>
            <a:r>
              <a:rPr lang="es-DO" dirty="0" smtClean="0"/>
              <a:t>; </a:t>
            </a:r>
          </a:p>
          <a:p>
            <a:r>
              <a:rPr lang="es-DO" dirty="0" err="1" smtClean="0"/>
              <a:t>Equitable</a:t>
            </a:r>
            <a:r>
              <a:rPr lang="es-DO" dirty="0" smtClean="0"/>
              <a:t>, </a:t>
            </a:r>
            <a:r>
              <a:rPr lang="es-DO" dirty="0" err="1" smtClean="0"/>
              <a:t>when</a:t>
            </a:r>
            <a:r>
              <a:rPr lang="es-DO" dirty="0" smtClean="0"/>
              <a:t> </a:t>
            </a:r>
            <a:r>
              <a:rPr lang="es-DO" dirty="0" err="1" smtClean="0"/>
              <a:t>everyone</a:t>
            </a:r>
            <a:r>
              <a:rPr lang="es-DO" dirty="0" smtClean="0"/>
              <a:t> </a:t>
            </a:r>
            <a:r>
              <a:rPr lang="es-DO" dirty="0" err="1" smtClean="0"/>
              <a:t>pays</a:t>
            </a:r>
            <a:r>
              <a:rPr lang="es-DO" dirty="0" smtClean="0"/>
              <a:t> </a:t>
            </a:r>
            <a:r>
              <a:rPr lang="es-DO" dirty="0" err="1" smtClean="0"/>
              <a:t>according</a:t>
            </a:r>
            <a:r>
              <a:rPr lang="es-DO" dirty="0" smtClean="0"/>
              <a:t> </a:t>
            </a:r>
            <a:r>
              <a:rPr lang="es-DO" dirty="0" err="1" smtClean="0"/>
              <a:t>to</a:t>
            </a:r>
            <a:r>
              <a:rPr lang="es-DO" dirty="0" smtClean="0"/>
              <a:t> </a:t>
            </a:r>
            <a:r>
              <a:rPr lang="es-DO" dirty="0" err="1" smtClean="0"/>
              <a:t>their</a:t>
            </a:r>
            <a:r>
              <a:rPr lang="es-DO" dirty="0" smtClean="0"/>
              <a:t> </a:t>
            </a:r>
            <a:r>
              <a:rPr lang="es-DO" dirty="0" err="1" smtClean="0"/>
              <a:t>capacity</a:t>
            </a:r>
            <a:r>
              <a:rPr lang="es-DO" dirty="0" smtClean="0"/>
              <a:t> </a:t>
            </a:r>
            <a:r>
              <a:rPr lang="es-DO" dirty="0" err="1" smtClean="0"/>
              <a:t>to</a:t>
            </a:r>
            <a:r>
              <a:rPr lang="es-DO" dirty="0" smtClean="0"/>
              <a:t> </a:t>
            </a:r>
            <a:r>
              <a:rPr lang="es-DO" dirty="0" err="1" smtClean="0"/>
              <a:t>pay</a:t>
            </a:r>
            <a:r>
              <a:rPr lang="es-DO" dirty="0" smtClean="0"/>
              <a:t> (horizontal </a:t>
            </a:r>
            <a:r>
              <a:rPr lang="es-DO" dirty="0" err="1" smtClean="0"/>
              <a:t>equity</a:t>
            </a:r>
            <a:r>
              <a:rPr lang="es-DO" dirty="0" smtClean="0"/>
              <a:t>) and </a:t>
            </a:r>
            <a:r>
              <a:rPr lang="es-DO" dirty="0" err="1" smtClean="0"/>
              <a:t>treated</a:t>
            </a:r>
            <a:r>
              <a:rPr lang="es-DO" dirty="0" smtClean="0"/>
              <a:t> </a:t>
            </a:r>
            <a:r>
              <a:rPr lang="es-DO" dirty="0" err="1" smtClean="0"/>
              <a:t>equal</a:t>
            </a:r>
            <a:r>
              <a:rPr lang="es-DO" dirty="0" smtClean="0"/>
              <a:t> </a:t>
            </a:r>
            <a:r>
              <a:rPr lang="es-DO" dirty="0" err="1" smtClean="0"/>
              <a:t>to</a:t>
            </a:r>
            <a:r>
              <a:rPr lang="es-DO" dirty="0" smtClean="0"/>
              <a:t> </a:t>
            </a:r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same</a:t>
            </a:r>
            <a:r>
              <a:rPr lang="es-DO" dirty="0" smtClean="0"/>
              <a:t> and </a:t>
            </a:r>
            <a:r>
              <a:rPr lang="es-DO" dirty="0" err="1" smtClean="0"/>
              <a:t>unequal</a:t>
            </a:r>
            <a:r>
              <a:rPr lang="es-DO" dirty="0" smtClean="0"/>
              <a:t> </a:t>
            </a:r>
            <a:r>
              <a:rPr lang="es-DO" dirty="0" err="1" smtClean="0"/>
              <a:t>to</a:t>
            </a:r>
            <a:r>
              <a:rPr lang="es-DO" dirty="0" smtClean="0"/>
              <a:t> </a:t>
            </a:r>
            <a:r>
              <a:rPr lang="es-DO" dirty="0" err="1" smtClean="0"/>
              <a:t>those</a:t>
            </a:r>
            <a:r>
              <a:rPr lang="es-DO" dirty="0" smtClean="0"/>
              <a:t> </a:t>
            </a:r>
            <a:r>
              <a:rPr lang="es-DO" dirty="0" err="1" smtClean="0"/>
              <a:t>that</a:t>
            </a:r>
            <a:r>
              <a:rPr lang="es-DO" dirty="0" smtClean="0"/>
              <a:t> are </a:t>
            </a:r>
            <a:r>
              <a:rPr lang="es-DO" dirty="0" err="1" smtClean="0"/>
              <a:t>not</a:t>
            </a:r>
            <a:r>
              <a:rPr lang="es-DO" dirty="0" smtClean="0"/>
              <a:t> in </a:t>
            </a:r>
            <a:r>
              <a:rPr lang="es-DO" dirty="0" err="1" smtClean="0"/>
              <a:t>same</a:t>
            </a:r>
            <a:r>
              <a:rPr lang="es-DO" dirty="0" smtClean="0"/>
              <a:t> </a:t>
            </a:r>
            <a:r>
              <a:rPr lang="es-DO" dirty="0" err="1" smtClean="0"/>
              <a:t>circumstances</a:t>
            </a:r>
            <a:r>
              <a:rPr lang="es-DO" dirty="0" smtClean="0"/>
              <a:t> (vertical </a:t>
            </a:r>
            <a:r>
              <a:rPr lang="es-DO" dirty="0" err="1" smtClean="0"/>
              <a:t>equity</a:t>
            </a:r>
            <a:r>
              <a:rPr lang="es-DO" dirty="0" smtClean="0"/>
              <a:t>).</a:t>
            </a:r>
            <a:endParaRPr lang="es-DO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83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s-DO" b="1" err="1" smtClean="0"/>
              <a:t>Tax</a:t>
            </a:r>
            <a:r>
              <a:rPr lang="es-DO" b="1" smtClean="0"/>
              <a:t> Rules</a:t>
            </a:r>
            <a:endParaRPr lang="es-DO" b="1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s-DO" dirty="0" smtClean="0"/>
              <a:t>Are formal </a:t>
            </a:r>
            <a:r>
              <a:rPr lang="es-DO" dirty="0" err="1" smtClean="0"/>
              <a:t>or</a:t>
            </a:r>
            <a:r>
              <a:rPr lang="es-DO" dirty="0" smtClean="0"/>
              <a:t> </a:t>
            </a:r>
            <a:r>
              <a:rPr lang="es-DO" dirty="0"/>
              <a:t>i</a:t>
            </a:r>
            <a:r>
              <a:rPr lang="es-DO" dirty="0" smtClean="0"/>
              <a:t>nformal rules, </a:t>
            </a:r>
            <a:r>
              <a:rPr lang="es-DO" dirty="0" err="1" smtClean="0"/>
              <a:t>quantitative</a:t>
            </a:r>
            <a:r>
              <a:rPr lang="es-DO" dirty="0" smtClean="0"/>
              <a:t> and </a:t>
            </a:r>
            <a:r>
              <a:rPr lang="es-DO" dirty="0" err="1" smtClean="0"/>
              <a:t>qualitative</a:t>
            </a:r>
            <a:r>
              <a:rPr lang="es-DO" dirty="0" smtClean="0"/>
              <a:t>, </a:t>
            </a:r>
            <a:r>
              <a:rPr lang="es-DO" dirty="0" err="1" smtClean="0"/>
              <a:t>to</a:t>
            </a:r>
            <a:r>
              <a:rPr lang="es-DO" dirty="0" smtClean="0"/>
              <a:t> </a:t>
            </a:r>
            <a:r>
              <a:rPr lang="es-DO" dirty="0" err="1" smtClean="0"/>
              <a:t>ensure</a:t>
            </a:r>
            <a:r>
              <a:rPr lang="es-DO" dirty="0" smtClean="0"/>
              <a:t> </a:t>
            </a:r>
            <a:r>
              <a:rPr lang="es-DO" dirty="0" err="1" smtClean="0"/>
              <a:t>that</a:t>
            </a:r>
            <a:r>
              <a:rPr lang="es-DO" dirty="0" smtClean="0"/>
              <a:t> </a:t>
            </a:r>
            <a:r>
              <a:rPr lang="es-DO" dirty="0" err="1" smtClean="0"/>
              <a:t>tax</a:t>
            </a:r>
            <a:r>
              <a:rPr lang="es-DO" dirty="0" smtClean="0"/>
              <a:t> </a:t>
            </a:r>
            <a:r>
              <a:rPr lang="es-DO" dirty="0" err="1" smtClean="0"/>
              <a:t>police</a:t>
            </a:r>
            <a:r>
              <a:rPr lang="es-DO" dirty="0" smtClean="0"/>
              <a:t> </a:t>
            </a:r>
            <a:r>
              <a:rPr lang="es-DO" dirty="0" err="1" smtClean="0"/>
              <a:t>management</a:t>
            </a:r>
            <a:r>
              <a:rPr lang="es-DO" dirty="0" smtClean="0"/>
              <a:t> </a:t>
            </a:r>
            <a:r>
              <a:rPr lang="es-DO" dirty="0" err="1" smtClean="0"/>
              <a:t>is</a:t>
            </a:r>
            <a:r>
              <a:rPr lang="es-DO" dirty="0" smtClean="0"/>
              <a:t> </a:t>
            </a:r>
            <a:r>
              <a:rPr lang="es-DO" b="1" dirty="0" err="1" smtClean="0"/>
              <a:t>prudent</a:t>
            </a:r>
            <a:r>
              <a:rPr lang="es-DO" dirty="0" smtClean="0"/>
              <a:t>; </a:t>
            </a:r>
            <a:r>
              <a:rPr lang="es-DO" dirty="0" err="1" smtClean="0"/>
              <a:t>to</a:t>
            </a:r>
            <a:r>
              <a:rPr lang="es-DO" dirty="0" smtClean="0"/>
              <a:t> </a:t>
            </a:r>
            <a:r>
              <a:rPr lang="es-DO" dirty="0" err="1" smtClean="0"/>
              <a:t>achieve</a:t>
            </a:r>
            <a:r>
              <a:rPr lang="es-DO" dirty="0" smtClean="0"/>
              <a:t> “</a:t>
            </a:r>
            <a:r>
              <a:rPr lang="es-DO" dirty="0" err="1" smtClean="0"/>
              <a:t>tax</a:t>
            </a:r>
            <a:r>
              <a:rPr lang="es-DO" dirty="0" smtClean="0"/>
              <a:t> </a:t>
            </a:r>
            <a:r>
              <a:rPr lang="es-DO" dirty="0" err="1" smtClean="0"/>
              <a:t>responsiblity</a:t>
            </a:r>
            <a:r>
              <a:rPr lang="es-DO" dirty="0" smtClean="0"/>
              <a:t>”. </a:t>
            </a:r>
          </a:p>
          <a:p>
            <a:r>
              <a:rPr lang="es-DO" dirty="0" err="1" smtClean="0"/>
              <a:t>Propose</a:t>
            </a:r>
            <a:r>
              <a:rPr lang="es-DO" dirty="0" smtClean="0"/>
              <a:t> </a:t>
            </a:r>
            <a:r>
              <a:rPr lang="es-DO" dirty="0" err="1" smtClean="0"/>
              <a:t>limits</a:t>
            </a:r>
            <a:r>
              <a:rPr lang="es-DO" dirty="0" smtClean="0"/>
              <a:t> </a:t>
            </a:r>
            <a:r>
              <a:rPr lang="es-DO" dirty="0" err="1" smtClean="0"/>
              <a:t>for</a:t>
            </a:r>
            <a:r>
              <a:rPr lang="es-DO" dirty="0" smtClean="0"/>
              <a:t> </a:t>
            </a:r>
            <a:r>
              <a:rPr lang="es-DO" dirty="0" err="1" smtClean="0"/>
              <a:t>indebteness</a:t>
            </a:r>
            <a:r>
              <a:rPr lang="es-DO" dirty="0" smtClean="0"/>
              <a:t>, </a:t>
            </a:r>
            <a:r>
              <a:rPr lang="es-DO" dirty="0" err="1" smtClean="0"/>
              <a:t>for</a:t>
            </a:r>
            <a:r>
              <a:rPr lang="es-DO" dirty="0" smtClean="0"/>
              <a:t> </a:t>
            </a:r>
            <a:r>
              <a:rPr lang="es-DO" dirty="0" err="1" smtClean="0"/>
              <a:t>relation</a:t>
            </a:r>
            <a:r>
              <a:rPr lang="es-DO" dirty="0" smtClean="0"/>
              <a:t> </a:t>
            </a:r>
            <a:r>
              <a:rPr lang="es-DO" dirty="0" err="1" smtClean="0"/>
              <a:t>between</a:t>
            </a:r>
            <a:r>
              <a:rPr lang="es-DO" dirty="0" smtClean="0"/>
              <a:t> </a:t>
            </a:r>
            <a:r>
              <a:rPr lang="es-DO" dirty="0" err="1" smtClean="0"/>
              <a:t>current</a:t>
            </a:r>
            <a:r>
              <a:rPr lang="es-DO" dirty="0" smtClean="0"/>
              <a:t> expenses and </a:t>
            </a:r>
            <a:r>
              <a:rPr lang="es-DO" dirty="0" err="1" smtClean="0"/>
              <a:t>investment</a:t>
            </a:r>
            <a:r>
              <a:rPr lang="es-DO" dirty="0" smtClean="0"/>
              <a:t>, </a:t>
            </a:r>
            <a:r>
              <a:rPr lang="es-DO" dirty="0" err="1" smtClean="0"/>
              <a:t>transparency</a:t>
            </a:r>
            <a:r>
              <a:rPr lang="es-DO" dirty="0" smtClean="0"/>
              <a:t> in </a:t>
            </a:r>
            <a:r>
              <a:rPr lang="es-DO" dirty="0" err="1" smtClean="0"/>
              <a:t>budget</a:t>
            </a:r>
            <a:r>
              <a:rPr lang="es-DO" dirty="0" smtClean="0"/>
              <a:t> </a:t>
            </a:r>
            <a:r>
              <a:rPr lang="es-DO" dirty="0" err="1" smtClean="0"/>
              <a:t>management</a:t>
            </a:r>
            <a:r>
              <a:rPr lang="es-DO" dirty="0" smtClean="0"/>
              <a:t>, etc.</a:t>
            </a:r>
          </a:p>
          <a:p>
            <a:endParaRPr lang="es-DO" dirty="0"/>
          </a:p>
          <a:p>
            <a:endParaRPr lang="es-DO" dirty="0"/>
          </a:p>
          <a:p>
            <a:endParaRPr lang="es-DO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759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mtClean="0"/>
              <a:t> </a:t>
            </a:r>
            <a:endParaRPr lang="es-DO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54" y="1447800"/>
            <a:ext cx="5075946" cy="47244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392326" y="171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DO" sz="2400" b="1" i="1"/>
              <a:t>“a </a:t>
            </a:r>
            <a:r>
              <a:rPr lang="es-DO" sz="2400" b="1" i="1" err="1"/>
              <a:t>Tax</a:t>
            </a:r>
            <a:r>
              <a:rPr lang="es-DO" sz="2400" b="1" i="1"/>
              <a:t> </a:t>
            </a:r>
            <a:r>
              <a:rPr lang="es-DO" sz="2400" b="1" i="1" err="1"/>
              <a:t>System</a:t>
            </a:r>
            <a:r>
              <a:rPr lang="es-DO" sz="2400" b="1" i="1"/>
              <a:t> </a:t>
            </a:r>
            <a:r>
              <a:rPr lang="es-DO" sz="2400" b="1" i="1" err="1"/>
              <a:t>is</a:t>
            </a:r>
            <a:r>
              <a:rPr lang="es-DO" sz="2400" b="1" i="1"/>
              <a:t> </a:t>
            </a:r>
            <a:r>
              <a:rPr lang="es-DO" sz="2400" b="1" i="1" err="1"/>
              <a:t>worth</a:t>
            </a:r>
            <a:r>
              <a:rPr lang="es-DO" sz="2400" b="1" i="1"/>
              <a:t> </a:t>
            </a:r>
            <a:r>
              <a:rPr lang="es-DO" sz="2400" b="1" i="1" err="1"/>
              <a:t>what</a:t>
            </a:r>
            <a:r>
              <a:rPr lang="es-DO" sz="2400" b="1" i="1"/>
              <a:t> </a:t>
            </a:r>
            <a:r>
              <a:rPr lang="es-DO" sz="2400" b="1" i="1" err="1"/>
              <a:t>is</a:t>
            </a:r>
            <a:r>
              <a:rPr lang="es-DO" sz="2400" b="1" i="1"/>
              <a:t> </a:t>
            </a:r>
            <a:r>
              <a:rPr lang="es-DO" sz="2400" b="1" i="1" err="1"/>
              <a:t>worth</a:t>
            </a:r>
            <a:r>
              <a:rPr lang="es-DO" sz="2400" b="1" i="1"/>
              <a:t> </a:t>
            </a:r>
            <a:r>
              <a:rPr lang="es-DO" sz="2400" b="1" i="1" err="1"/>
              <a:t>the</a:t>
            </a:r>
            <a:r>
              <a:rPr lang="es-DO" sz="2400" b="1" i="1"/>
              <a:t> </a:t>
            </a:r>
            <a:r>
              <a:rPr lang="es-DO" sz="2400" b="1" i="1" err="1"/>
              <a:t>Tax</a:t>
            </a:r>
            <a:r>
              <a:rPr lang="es-DO" sz="2400" b="1" i="1"/>
              <a:t> </a:t>
            </a:r>
            <a:r>
              <a:rPr lang="es-DO" sz="2400" b="1" i="1" err="1"/>
              <a:t>Administration</a:t>
            </a:r>
            <a:r>
              <a:rPr lang="es-DO" sz="2400" b="1" i="1"/>
              <a:t> </a:t>
            </a:r>
            <a:r>
              <a:rPr lang="es-DO" sz="2400" b="1" i="1" err="1"/>
              <a:t>that</a:t>
            </a:r>
            <a:r>
              <a:rPr lang="es-DO" sz="2400" b="1" i="1"/>
              <a:t> </a:t>
            </a:r>
            <a:r>
              <a:rPr lang="es-DO" sz="2400" b="1" i="1" err="1"/>
              <a:t>manages</a:t>
            </a:r>
            <a:r>
              <a:rPr lang="es-DO" sz="2400" b="1" i="1"/>
              <a:t> </a:t>
            </a:r>
            <a:r>
              <a:rPr lang="es-DO" sz="2400" b="1" i="1" err="1"/>
              <a:t>it</a:t>
            </a:r>
            <a:r>
              <a:rPr lang="es-DO" sz="2400" b="1" i="1" smtClean="0"/>
              <a:t>”</a:t>
            </a:r>
            <a:endParaRPr lang="es-DO" sz="2400" b="1"/>
          </a:p>
        </p:txBody>
      </p:sp>
    </p:spTree>
    <p:extLst>
      <p:ext uri="{BB962C8B-B14F-4D97-AF65-F5344CB8AC3E}">
        <p14:creationId xmlns:p14="http://schemas.microsoft.com/office/powerpoint/2010/main" val="1206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349" y="202019"/>
            <a:ext cx="8229600" cy="1143000"/>
          </a:xfrm>
        </p:spPr>
        <p:txBody>
          <a:bodyPr>
            <a:normAutofit/>
          </a:bodyPr>
          <a:lstStyle/>
          <a:p>
            <a:r>
              <a:rPr lang="es-DO" b="1" err="1" smtClean="0"/>
              <a:t>Tax</a:t>
            </a:r>
            <a:r>
              <a:rPr lang="es-DO" b="1" smtClean="0"/>
              <a:t> Control</a:t>
            </a:r>
            <a:endParaRPr lang="es-DO" b="1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DO" dirty="0" err="1" smtClean="0"/>
              <a:t>Efficient</a:t>
            </a:r>
            <a:r>
              <a:rPr lang="es-DO" dirty="0" smtClean="0"/>
              <a:t> </a:t>
            </a:r>
            <a:r>
              <a:rPr lang="es-DO" dirty="0" err="1" smtClean="0"/>
              <a:t>tax</a:t>
            </a:r>
            <a:r>
              <a:rPr lang="es-DO" dirty="0" smtClean="0"/>
              <a:t> control </a:t>
            </a:r>
            <a:r>
              <a:rPr lang="es-DO" dirty="0" err="1" smtClean="0"/>
              <a:t>deters</a:t>
            </a:r>
            <a:r>
              <a:rPr lang="es-DO" dirty="0" smtClean="0"/>
              <a:t> </a:t>
            </a:r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noncompliance</a:t>
            </a:r>
            <a:r>
              <a:rPr lang="es-DO" dirty="0" smtClean="0"/>
              <a:t> and </a:t>
            </a:r>
            <a:r>
              <a:rPr lang="es-DO" dirty="0" err="1" smtClean="0"/>
              <a:t>promotes</a:t>
            </a:r>
            <a:r>
              <a:rPr lang="es-DO" dirty="0" smtClean="0"/>
              <a:t> </a:t>
            </a:r>
            <a:r>
              <a:rPr lang="es-DO" dirty="0" err="1" smtClean="0"/>
              <a:t>voluntary</a:t>
            </a:r>
            <a:r>
              <a:rPr lang="es-DO" dirty="0" smtClean="0"/>
              <a:t> </a:t>
            </a:r>
            <a:r>
              <a:rPr lang="es-DO" dirty="0" err="1" smtClean="0"/>
              <a:t>compliance</a:t>
            </a:r>
            <a:r>
              <a:rPr lang="es-DO" dirty="0" smtClean="0"/>
              <a:t>. </a:t>
            </a:r>
            <a:endParaRPr lang="es-DO" dirty="0"/>
          </a:p>
          <a:p>
            <a:r>
              <a:rPr lang="es-DO" dirty="0" err="1" smtClean="0"/>
              <a:t>Tendencies</a:t>
            </a:r>
            <a:r>
              <a:rPr lang="es-DO" dirty="0" smtClean="0"/>
              <a:t>:</a:t>
            </a:r>
          </a:p>
          <a:p>
            <a:pPr lvl="1"/>
            <a:r>
              <a:rPr lang="es-DO" dirty="0" err="1" smtClean="0"/>
              <a:t>Invoicing</a:t>
            </a:r>
            <a:r>
              <a:rPr lang="es-DO" dirty="0" smtClean="0"/>
              <a:t> control</a:t>
            </a:r>
          </a:p>
          <a:p>
            <a:pPr lvl="1"/>
            <a:r>
              <a:rPr lang="es-DO" dirty="0" err="1" smtClean="0"/>
              <a:t>Intensive</a:t>
            </a:r>
            <a:r>
              <a:rPr lang="es-DO" dirty="0" smtClean="0"/>
              <a:t> use of </a:t>
            </a:r>
            <a:r>
              <a:rPr lang="es-DO" dirty="0" err="1" smtClean="0"/>
              <a:t>Information</a:t>
            </a:r>
            <a:r>
              <a:rPr lang="es-DO" dirty="0" smtClean="0"/>
              <a:t> Technologies </a:t>
            </a:r>
            <a:r>
              <a:rPr lang="en-US" dirty="0" smtClean="0"/>
              <a:t>(IT)</a:t>
            </a:r>
            <a:endParaRPr lang="es-DO" dirty="0" smtClean="0"/>
          </a:p>
          <a:p>
            <a:pPr lvl="1"/>
            <a:r>
              <a:rPr lang="es-DO" dirty="0" smtClean="0"/>
              <a:t>Control of International </a:t>
            </a:r>
            <a:r>
              <a:rPr lang="es-DO" dirty="0" err="1" smtClean="0"/>
              <a:t>Taxation</a:t>
            </a:r>
            <a:endParaRPr lang="es-DO" dirty="0" smtClean="0"/>
          </a:p>
          <a:p>
            <a:pPr marL="457200" lvl="1" indent="0">
              <a:buNone/>
            </a:pPr>
            <a:endParaRPr lang="es-DO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217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94" y="1359195"/>
            <a:ext cx="6158063" cy="40386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265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Improved Services  </a:t>
            </a:r>
            <a:endParaRPr lang="es-DO" b="1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  <p:sp>
        <p:nvSpPr>
          <p:cNvPr id="3" name="2 Rectángulo"/>
          <p:cNvSpPr/>
          <p:nvPr/>
        </p:nvSpPr>
        <p:spPr>
          <a:xfrm>
            <a:off x="2392326" y="171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/>
              <a:t/>
            </a:r>
            <a:br>
              <a:rPr lang="en-US" sz="2400"/>
            </a:br>
            <a:endParaRPr lang="es-DO" sz="2400"/>
          </a:p>
        </p:txBody>
      </p:sp>
      <p:sp>
        <p:nvSpPr>
          <p:cNvPr id="8" name="7 CuadroTexto"/>
          <p:cNvSpPr txBox="1"/>
          <p:nvPr/>
        </p:nvSpPr>
        <p:spPr>
          <a:xfrm>
            <a:off x="0" y="524502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</a:t>
            </a:r>
            <a:r>
              <a:rPr lang="es-DO" sz="22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es-DO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 and </a:t>
            </a:r>
            <a:r>
              <a:rPr lang="es-DO" sz="22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facilitation</a:t>
            </a:r>
            <a:endParaRPr lang="es-DO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5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Improved </a:t>
            </a:r>
            <a:r>
              <a:rPr lang="en-US" b="1" dirty="0"/>
              <a:t>Services </a:t>
            </a:r>
            <a:endParaRPr lang="es-DO" b="1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8301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mtClean="0"/>
              <a:t> </a:t>
            </a:r>
            <a:endParaRPr lang="es-DO"/>
          </a:p>
        </p:txBody>
      </p:sp>
      <p:sp>
        <p:nvSpPr>
          <p:cNvPr id="3" name="2 Rectángulo"/>
          <p:cNvSpPr/>
          <p:nvPr/>
        </p:nvSpPr>
        <p:spPr>
          <a:xfrm>
            <a:off x="2392326" y="171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/>
              <a:t/>
            </a:r>
            <a:br>
              <a:rPr lang="en-US" sz="2400" b="1"/>
            </a:br>
            <a:endParaRPr lang="es-DO" sz="2400" b="1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Facilitated </a:t>
            </a:r>
            <a:r>
              <a:rPr lang="en-US" dirty="0"/>
              <a:t>compliance should be part of the tax administrations </a:t>
            </a:r>
            <a:r>
              <a:rPr lang="en-US" dirty="0" smtClean="0"/>
              <a:t>and should operate </a:t>
            </a:r>
            <a:r>
              <a:rPr lang="en-US" dirty="0"/>
              <a:t>as part of the State.</a:t>
            </a:r>
          </a:p>
          <a:p>
            <a:r>
              <a:rPr lang="en-US" dirty="0" smtClean="0"/>
              <a:t>Facility induces compliance</a:t>
            </a:r>
            <a:endParaRPr lang="es-DO" dirty="0"/>
          </a:p>
          <a:p>
            <a:endParaRPr lang="es-DO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25" y="3789040"/>
            <a:ext cx="2237237" cy="18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655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Best Practices in the Tax Administration for Sustained Revenue Increase for Social Development</vt:lpstr>
      <vt:lpstr> </vt:lpstr>
      <vt:lpstr> </vt:lpstr>
      <vt:lpstr>Principles of Tax System</vt:lpstr>
      <vt:lpstr>Tax Rules</vt:lpstr>
      <vt:lpstr> </vt:lpstr>
      <vt:lpstr>Tax Control</vt:lpstr>
      <vt:lpstr>Improved Services  </vt:lpstr>
      <vt:lpstr>Improved Services </vt:lpstr>
      <vt:lpstr>Responsible Tax-paying  Citizenship</vt:lpstr>
      <vt:lpstr>Responsible Tax-paying  Citizenship</vt:lpstr>
      <vt:lpstr>Responsible Tax  Citizenship</vt:lpstr>
      <vt:lpstr> </vt:lpstr>
      <vt:lpstr> </vt:lpstr>
      <vt:lpstr> </vt:lpstr>
      <vt:lpstr>INCOME AND EXPENSES ON BOTH SIDES OF THE SAME COIN</vt:lpstr>
      <vt:lpstr>Thanks for your attention montasyapurg@gmail.com gmontas@consultoresparaeldesarrollo.com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Ismael Melo</dc:creator>
  <cp:lastModifiedBy>Regina</cp:lastModifiedBy>
  <cp:revision>53</cp:revision>
  <cp:lastPrinted>2013-02-11T16:33:03Z</cp:lastPrinted>
  <dcterms:created xsi:type="dcterms:W3CDTF">2013-02-02T14:40:46Z</dcterms:created>
  <dcterms:modified xsi:type="dcterms:W3CDTF">2013-02-13T04:25:13Z</dcterms:modified>
</cp:coreProperties>
</file>